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3" r:id="rId5"/>
    <p:sldId id="259" r:id="rId6"/>
    <p:sldId id="264" r:id="rId7"/>
    <p:sldId id="260" r:id="rId8"/>
    <p:sldId id="265" r:id="rId9"/>
    <p:sldId id="261" r:id="rId10"/>
    <p:sldId id="266" r:id="rId11"/>
    <p:sldId id="267" r:id="rId12"/>
    <p:sldId id="268" r:id="rId13"/>
    <p:sldId id="303" r:id="rId14"/>
    <p:sldId id="301" r:id="rId15"/>
    <p:sldId id="262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49E96-6EF6-492D-9F77-9CB42E12FB58}" type="datetimeFigureOut">
              <a:rPr lang="cs-CZ" smtClean="0"/>
              <a:t>5.5.2022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9BFE4-A243-4CFD-8A5A-3394B31840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524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0786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462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09F071-FA94-42C2-AE5E-AAF32E1FD1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6638959-B3B9-4039-A069-D5A922034B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086953-1AF0-4D4F-97A8-4CFEC991B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836D-6549-4F11-B164-23FD4D05D1BE}" type="datetimeFigureOut">
              <a:rPr lang="cs-CZ" smtClean="0"/>
              <a:t>5.5.2022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4A2109-77AD-4E98-8777-4F0F73FF1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87BC17-DE36-44A1-8E3A-3E11D2BBF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3E83-3C07-4953-9E92-69EDD2AAF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1005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BF28A-06A3-4C75-B1B1-AB0062791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3DC5061-4526-4604-A60B-42FEEA3931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55F56E-5543-4BBD-9CBB-694D8F4B7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836D-6549-4F11-B164-23FD4D05D1BE}" type="datetimeFigureOut">
              <a:rPr lang="cs-CZ" smtClean="0"/>
              <a:t>5.5.2022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1364935-DEEF-429F-A911-5BC5ABB3C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78F142-DA5B-4CC8-BF7D-E5E30455C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3E83-3C07-4953-9E92-69EDD2AAF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140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A3B4CF3-17DD-40EF-BCA0-36A80DF505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08DC898-2EAD-49A6-9063-17B462CA68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2B22AF-E724-4E9A-864B-6D0010365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836D-6549-4F11-B164-23FD4D05D1BE}" type="datetimeFigureOut">
              <a:rPr lang="cs-CZ" smtClean="0"/>
              <a:t>5.5.2022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3FDFDB-201E-4F69-83A9-51FC7C670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66349C-6F34-4A53-AB6E-EEE3E6E42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3E83-3C07-4953-9E92-69EDD2AAF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619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CCD6AA-456D-4708-8ABE-0239EEE86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AD60EC-7067-4C34-9EF9-2D66D2BA3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85334A-FCF5-4C6D-BD9C-68D1A7946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836D-6549-4F11-B164-23FD4D05D1BE}" type="datetimeFigureOut">
              <a:rPr lang="cs-CZ" smtClean="0"/>
              <a:t>5.5.2022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020107-DFE5-43B3-A633-FFE20B6C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95DA92-F793-44F0-979D-154AC2CE7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3E83-3C07-4953-9E92-69EDD2AAF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606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BF9EB6-0671-42BB-91B4-1B82C76B6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F4DAACC-CC0F-4B57-901D-D283C4D7A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1DC0A1-007C-4586-B82F-A19201947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836D-6549-4F11-B164-23FD4D05D1BE}" type="datetimeFigureOut">
              <a:rPr lang="cs-CZ" smtClean="0"/>
              <a:t>5.5.2022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D158A9-7458-4AF8-B6C9-1F12B7858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7F143D-67D4-4FC5-AA3F-95457195F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3E83-3C07-4953-9E92-69EDD2AAF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550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16AFB3-5A3F-40F9-85A8-8E1337A67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667C0C-0874-4EF1-B261-3C39DFB598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3DA416-0A13-4853-BC67-A69A3690A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8D0D7FC-95F3-4465-84DF-68FEC48A6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836D-6549-4F11-B164-23FD4D05D1BE}" type="datetimeFigureOut">
              <a:rPr lang="cs-CZ" smtClean="0"/>
              <a:t>5.5.2022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0EEE4FF-C607-421D-AB16-0100171D7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9E250B2-C68C-49C2-9056-5DC0E1153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3E83-3C07-4953-9E92-69EDD2AAF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1094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49ADD-AE86-4BB9-BA1E-C0B48AB17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1B7688F-1B05-4598-A7B0-15171CFC6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ED0B1E5-EC94-4437-A1EE-70E3CF8B3C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67C8F5C-CA82-417F-B100-8FDC3B2283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5897472-B31E-4517-AE99-5A7EF3635B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4E2FEAD-D6D4-440F-8655-2D34D3F6D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836D-6549-4F11-B164-23FD4D05D1BE}" type="datetimeFigureOut">
              <a:rPr lang="cs-CZ" smtClean="0"/>
              <a:t>5.5.2022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65B0173-BB0D-4102-8A18-83CE43E5F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82124AD-6C0D-4C36-A48F-7A0005B5C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3E83-3C07-4953-9E92-69EDD2AAF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41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BB9C01-7143-4E78-A0C8-B612CC5BF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3F001BD-A014-47D4-A77B-1B94D26E3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836D-6549-4F11-B164-23FD4D05D1BE}" type="datetimeFigureOut">
              <a:rPr lang="cs-CZ" smtClean="0"/>
              <a:t>5.5.2022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EF8F894-B816-42FB-8EC2-5DDBEC2BA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76A6E6D-6DF7-4A48-934B-A7BE55370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3E83-3C07-4953-9E92-69EDD2AAF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5816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0A73E5E-E679-4C61-B763-238CC412B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836D-6549-4F11-B164-23FD4D05D1BE}" type="datetimeFigureOut">
              <a:rPr lang="cs-CZ" smtClean="0"/>
              <a:t>5.5.2022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1A9D970-3562-4587-BD35-CFCE4083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889B7D4-BB6D-4302-AB42-715796B9E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3E83-3C07-4953-9E92-69EDD2AAF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487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D81D19-EB98-43C8-ACEB-481B3C29D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805DDA-62D7-490B-85E7-57666F84C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28E077F-D085-4929-8310-C43A8D0EE9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AAC57EA-ADC6-4E2C-80EC-55DC1F262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836D-6549-4F11-B164-23FD4D05D1BE}" type="datetimeFigureOut">
              <a:rPr lang="cs-CZ" smtClean="0"/>
              <a:t>5.5.2022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B0A612F-E541-4FE0-A1F1-6D53AE418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48566F1-6F8D-464E-ADAF-EBEEC7998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3E83-3C07-4953-9E92-69EDD2AAF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312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B73A6E-D469-4C36-9CFF-BF43DBE21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F08A104-15B5-4FBF-859B-6967026F76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88B6072-BC6E-44F8-AD68-3AB136D9EC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588ED49-D25E-4F10-830E-25D36E758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836D-6549-4F11-B164-23FD4D05D1BE}" type="datetimeFigureOut">
              <a:rPr lang="cs-CZ" smtClean="0"/>
              <a:t>5.5.2022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785C23-B3F2-4AE8-9195-5455C2AFC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86231ED-5790-4015-95BD-54303D763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3E83-3C07-4953-9E92-69EDD2AAF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613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22C4D2E-FEC8-46B5-84AB-148727E09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431F3F3-E448-4336-A9C6-0DDFB7C76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B1EE8C-E36B-45F8-931E-8AA156B557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2836D-6549-4F11-B164-23FD4D05D1BE}" type="datetimeFigureOut">
              <a:rPr lang="cs-CZ" smtClean="0"/>
              <a:t>5.5.2022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87ACB2-1AA3-48AB-AB07-907FBB328D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360EEF-C766-4156-A21D-F90D694750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B3E83-3C07-4953-9E92-69EDD2AAF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78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D0D3D4-46CE-4118-A978-6C98A3C99B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9112"/>
            <a:ext cx="9144000" cy="1163638"/>
          </a:xfrm>
        </p:spPr>
        <p:txBody>
          <a:bodyPr>
            <a:normAutofit/>
          </a:bodyPr>
          <a:lstStyle/>
          <a:p>
            <a:r>
              <a:rPr lang="cs-CZ" sz="3200" b="1" dirty="0"/>
              <a:t>Setkání </a:t>
            </a:r>
            <a:br>
              <a:rPr lang="cs-CZ" sz="3200" b="1" dirty="0"/>
            </a:br>
            <a:r>
              <a:rPr lang="cs-CZ" sz="3200" b="1" dirty="0"/>
              <a:t>Pracovní skupiny Pacientské rady pro inovativní léčbu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91138B-5AA1-4D8E-9544-91459CF1E3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8888"/>
            <a:ext cx="9144000" cy="1655762"/>
          </a:xfrm>
        </p:spPr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Ministerstvo zdravotnictví</a:t>
            </a:r>
          </a:p>
          <a:p>
            <a:r>
              <a:rPr lang="cs-CZ" dirty="0">
                <a:solidFill>
                  <a:srgbClr val="0070C0"/>
                </a:solidFill>
              </a:rPr>
              <a:t>5. 5. 2022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1783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67BF72-0CE8-4A87-857A-5E68E7D88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831850"/>
            <a:ext cx="10515600" cy="132556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70C0"/>
                </a:solidFill>
                <a:latin typeface="Calibri" panose="020F0502020204030204" pitchFamily="34" charset="0"/>
              </a:rPr>
              <a:t>T</a:t>
            </a:r>
            <a:r>
              <a:rPr lang="cs-CZ" sz="44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erapeutická zpráva </a:t>
            </a:r>
            <a:r>
              <a:rPr lang="cs-CZ" sz="4400" b="1" i="0" dirty="0" err="1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Eurordisu</a:t>
            </a:r>
            <a:r>
              <a:rPr lang="cs-CZ" sz="44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 a jak ji číst</a:t>
            </a:r>
            <a:br>
              <a:rPr lang="cs-CZ" sz="4400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</a:br>
            <a:endParaRPr lang="cs-CZ" dirty="0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13BE51C8-E2DD-4629-B6B6-B2CF752C2FC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52021" y="2041525"/>
            <a:ext cx="5280883" cy="4135438"/>
          </a:xfr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3ABF77F7-5E47-43C4-A876-95B735462F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817" y="2041525"/>
            <a:ext cx="5337029" cy="441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285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67BF72-0CE8-4A87-857A-5E68E7D88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9827" y="294640"/>
            <a:ext cx="10515600" cy="132556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70C0"/>
                </a:solidFill>
                <a:latin typeface="Calibri" panose="020F0502020204030204" pitchFamily="34" charset="0"/>
              </a:rPr>
              <a:t>T</a:t>
            </a:r>
            <a:r>
              <a:rPr lang="cs-CZ" sz="44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erapeutická zpráva </a:t>
            </a:r>
            <a:r>
              <a:rPr lang="cs-CZ" sz="4400" b="1" i="0" dirty="0" err="1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Eurordisu</a:t>
            </a:r>
            <a:r>
              <a:rPr lang="cs-CZ" sz="44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 a jak ji číst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5B41BC7-133B-4827-877B-0450F83FE32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2574C9A3-84AE-46E3-AF98-6BC4F10C22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4810624" cy="473773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076C2D1C-3DA3-4A82-A8EA-90B03BBDAA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7627" y="1825625"/>
            <a:ext cx="5550185" cy="400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78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67BF72-0CE8-4A87-857A-5E68E7D88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720" y="404694"/>
            <a:ext cx="10515600" cy="132556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70C0"/>
                </a:solidFill>
                <a:latin typeface="Calibri" panose="020F0502020204030204" pitchFamily="34" charset="0"/>
              </a:rPr>
              <a:t>T</a:t>
            </a:r>
            <a:r>
              <a:rPr lang="cs-CZ" sz="44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erapeutická zpráva </a:t>
            </a:r>
            <a:r>
              <a:rPr lang="cs-CZ" sz="4400" b="1" i="0" dirty="0" err="1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Eurordisu</a:t>
            </a:r>
            <a:r>
              <a:rPr lang="cs-CZ" sz="44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 a jak ji číst</a:t>
            </a:r>
            <a:endParaRPr lang="cs-CZ" dirty="0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13BE51C8-E2DD-4629-B6B6-B2CF752C2FC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52021" y="2041525"/>
            <a:ext cx="5280883" cy="4135438"/>
          </a:xfr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3ABF77F7-5E47-43C4-A876-95B735462F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817" y="2041525"/>
            <a:ext cx="5337029" cy="441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497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Zástupný text 2">
            <a:extLst>
              <a:ext uri="{FF2B5EF4-FFF2-40B4-BE49-F238E27FC236}">
                <a16:creationId xmlns:a16="http://schemas.microsoft.com/office/drawing/2014/main" id="{DAD7B6BB-9FB5-4D45-9FF3-F31C7ABD525E}"/>
              </a:ext>
            </a:extLst>
          </p:cNvPr>
          <p:cNvSpPr txBox="1">
            <a:spLocks/>
          </p:cNvSpPr>
          <p:nvPr/>
        </p:nvSpPr>
        <p:spPr>
          <a:xfrm>
            <a:off x="6294052" y="3225606"/>
            <a:ext cx="9734973" cy="657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>
              <a:buFont typeface="Arial"/>
              <a:buNone/>
            </a:pPr>
            <a:endParaRPr lang="cs-CZ" sz="2000" dirty="0"/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B333B532-3EC8-448C-ADDD-41D7AE515FF2}"/>
              </a:ext>
            </a:extLst>
          </p:cNvPr>
          <p:cNvSpPr/>
          <p:nvPr/>
        </p:nvSpPr>
        <p:spPr>
          <a:xfrm>
            <a:off x="4513428" y="1603217"/>
            <a:ext cx="1673369" cy="96116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</a:rPr>
              <a:t>Horizon </a:t>
            </a:r>
            <a:r>
              <a:rPr lang="cs-CZ" sz="1600" dirty="0" err="1">
                <a:solidFill>
                  <a:schemeClr val="tx1"/>
                </a:solidFill>
              </a:rPr>
              <a:t>scanning</a:t>
            </a:r>
            <a:r>
              <a:rPr lang="cs-CZ" sz="1600" dirty="0">
                <a:solidFill>
                  <a:schemeClr val="tx1"/>
                </a:solidFill>
              </a:rPr>
              <a:t> + </a:t>
            </a:r>
            <a:r>
              <a:rPr lang="cs-CZ" sz="1600" dirty="0" err="1">
                <a:solidFill>
                  <a:schemeClr val="tx1"/>
                </a:solidFill>
              </a:rPr>
              <a:t>info</a:t>
            </a:r>
            <a:r>
              <a:rPr lang="cs-CZ" sz="1600" dirty="0">
                <a:solidFill>
                  <a:schemeClr val="tx1"/>
                </a:solidFill>
              </a:rPr>
              <a:t> z trhu</a:t>
            </a:r>
          </a:p>
        </p:txBody>
      </p:sp>
      <p:sp>
        <p:nvSpPr>
          <p:cNvPr id="34" name="Zástupný text 2">
            <a:extLst>
              <a:ext uri="{FF2B5EF4-FFF2-40B4-BE49-F238E27FC236}">
                <a16:creationId xmlns:a16="http://schemas.microsoft.com/office/drawing/2014/main" id="{EECD3BE9-92B3-4C3F-A53B-2AB7642A8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rot="16200000">
            <a:off x="-250543" y="1307920"/>
            <a:ext cx="1891683" cy="657014"/>
          </a:xfrm>
        </p:spPr>
        <p:txBody>
          <a:bodyPr/>
          <a:lstStyle/>
          <a:p>
            <a:pPr marL="114300" indent="0">
              <a:buNone/>
            </a:pPr>
            <a:r>
              <a:rPr lang="cs-CZ" sz="2000" dirty="0">
                <a:solidFill>
                  <a:schemeClr val="bg1">
                    <a:lumMod val="65000"/>
                  </a:schemeClr>
                </a:solidFill>
              </a:rPr>
              <a:t>výhled</a:t>
            </a:r>
          </a:p>
        </p:txBody>
      </p:sp>
      <p:sp>
        <p:nvSpPr>
          <p:cNvPr id="35" name="Obdélník: se zakulacenými rohy 34">
            <a:extLst>
              <a:ext uri="{FF2B5EF4-FFF2-40B4-BE49-F238E27FC236}">
                <a16:creationId xmlns:a16="http://schemas.microsoft.com/office/drawing/2014/main" id="{D353204D-B47B-470A-9993-6FA1A95749FB}"/>
              </a:ext>
            </a:extLst>
          </p:cNvPr>
          <p:cNvSpPr/>
          <p:nvPr/>
        </p:nvSpPr>
        <p:spPr>
          <a:xfrm>
            <a:off x="2612095" y="4381090"/>
            <a:ext cx="1673369" cy="96116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</a:rPr>
              <a:t>Další </a:t>
            </a:r>
            <a:r>
              <a:rPr lang="cs-CZ" sz="1600" dirty="0" err="1">
                <a:solidFill>
                  <a:schemeClr val="tx1"/>
                </a:solidFill>
              </a:rPr>
              <a:t>dtb</a:t>
            </a:r>
            <a:r>
              <a:rPr lang="cs-CZ" sz="1600" dirty="0">
                <a:solidFill>
                  <a:schemeClr val="tx1"/>
                </a:solidFill>
              </a:rPr>
              <a:t> zdroje (COGVIO,..)</a:t>
            </a:r>
          </a:p>
        </p:txBody>
      </p:sp>
      <p:sp>
        <p:nvSpPr>
          <p:cNvPr id="36" name="Obdélník: se zakulacenými rohy 35">
            <a:extLst>
              <a:ext uri="{FF2B5EF4-FFF2-40B4-BE49-F238E27FC236}">
                <a16:creationId xmlns:a16="http://schemas.microsoft.com/office/drawing/2014/main" id="{4DDED808-0F95-4CA3-ADAE-A71AAB61E884}"/>
              </a:ext>
            </a:extLst>
          </p:cNvPr>
          <p:cNvSpPr/>
          <p:nvPr/>
        </p:nvSpPr>
        <p:spPr>
          <a:xfrm>
            <a:off x="1202582" y="4098085"/>
            <a:ext cx="1673369" cy="96116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</a:rPr>
              <a:t>SÚKL</a:t>
            </a:r>
          </a:p>
        </p:txBody>
      </p:sp>
      <p:sp>
        <p:nvSpPr>
          <p:cNvPr id="37" name="Obdélník: se zakulacenými rohy 36">
            <a:extLst>
              <a:ext uri="{FF2B5EF4-FFF2-40B4-BE49-F238E27FC236}">
                <a16:creationId xmlns:a16="http://schemas.microsoft.com/office/drawing/2014/main" id="{4709D007-E910-4766-BDAA-790848E611CB}"/>
              </a:ext>
            </a:extLst>
          </p:cNvPr>
          <p:cNvSpPr/>
          <p:nvPr/>
        </p:nvSpPr>
        <p:spPr>
          <a:xfrm>
            <a:off x="1211287" y="1618257"/>
            <a:ext cx="1548346" cy="96116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</a:rPr>
              <a:t>Terapeutická zpráva </a:t>
            </a:r>
            <a:r>
              <a:rPr lang="cs-CZ" sz="1600" dirty="0" err="1">
                <a:solidFill>
                  <a:schemeClr val="tx1"/>
                </a:solidFill>
              </a:rPr>
              <a:t>Eurordis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39" name="Obdélník: se zakulacenými rohy 38">
            <a:extLst>
              <a:ext uri="{FF2B5EF4-FFF2-40B4-BE49-F238E27FC236}">
                <a16:creationId xmlns:a16="http://schemas.microsoft.com/office/drawing/2014/main" id="{26DE71C1-40DD-48DF-B86A-4BE561E667BA}"/>
              </a:ext>
            </a:extLst>
          </p:cNvPr>
          <p:cNvSpPr/>
          <p:nvPr/>
        </p:nvSpPr>
        <p:spPr>
          <a:xfrm>
            <a:off x="1230861" y="2692509"/>
            <a:ext cx="1554852" cy="96116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</a:rPr>
              <a:t>Členové / PO</a:t>
            </a:r>
          </a:p>
        </p:txBody>
      </p:sp>
      <p:cxnSp>
        <p:nvCxnSpPr>
          <p:cNvPr id="23" name="Přímá spojnice 22">
            <a:extLst>
              <a:ext uri="{FF2B5EF4-FFF2-40B4-BE49-F238E27FC236}">
                <a16:creationId xmlns:a16="http://schemas.microsoft.com/office/drawing/2014/main" id="{42A3188D-DE99-4EE9-A56E-04619CA2B4F3}"/>
              </a:ext>
            </a:extLst>
          </p:cNvPr>
          <p:cNvCxnSpPr>
            <a:cxnSpLocks/>
          </p:cNvCxnSpPr>
          <p:nvPr/>
        </p:nvCxnSpPr>
        <p:spPr>
          <a:xfrm>
            <a:off x="6906135" y="1394085"/>
            <a:ext cx="0" cy="44970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>
            <a:extLst>
              <a:ext uri="{FF2B5EF4-FFF2-40B4-BE49-F238E27FC236}">
                <a16:creationId xmlns:a16="http://schemas.microsoft.com/office/drawing/2014/main" id="{AF7F94A7-0E39-41B9-88A3-023822E05991}"/>
              </a:ext>
            </a:extLst>
          </p:cNvPr>
          <p:cNvCxnSpPr>
            <a:cxnSpLocks/>
          </p:cNvCxnSpPr>
          <p:nvPr/>
        </p:nvCxnSpPr>
        <p:spPr>
          <a:xfrm>
            <a:off x="8776613" y="1394085"/>
            <a:ext cx="25365" cy="44970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Vývojový diagram: dokument 43">
            <a:extLst>
              <a:ext uri="{FF2B5EF4-FFF2-40B4-BE49-F238E27FC236}">
                <a16:creationId xmlns:a16="http://schemas.microsoft.com/office/drawing/2014/main" id="{9A6C3017-1D49-45D7-8D40-7A1BBBAD1FA3}"/>
              </a:ext>
            </a:extLst>
          </p:cNvPr>
          <p:cNvSpPr/>
          <p:nvPr/>
        </p:nvSpPr>
        <p:spPr>
          <a:xfrm>
            <a:off x="7480268" y="1899719"/>
            <a:ext cx="854578" cy="1875035"/>
          </a:xfrm>
          <a:prstGeom prst="flowChartDocumen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>
                <a:solidFill>
                  <a:schemeClr val="tx1"/>
                </a:solidFill>
              </a:rPr>
              <a:t>ČAVO</a:t>
            </a:r>
          </a:p>
          <a:p>
            <a:pPr algn="ctr"/>
            <a:r>
              <a:rPr lang="cs-CZ" sz="1100" dirty="0">
                <a:solidFill>
                  <a:schemeClr val="tx1"/>
                </a:solidFill>
              </a:rPr>
              <a:t>(</a:t>
            </a:r>
            <a:r>
              <a:rPr lang="cs-CZ" sz="1100" dirty="0" err="1">
                <a:solidFill>
                  <a:schemeClr val="tx1"/>
                </a:solidFill>
              </a:rPr>
              <a:t>dtb</a:t>
            </a:r>
            <a:r>
              <a:rPr lang="cs-CZ" sz="1100" dirty="0">
                <a:solidFill>
                  <a:schemeClr val="tx1"/>
                </a:solidFill>
              </a:rPr>
              <a:t> informací, přehled)</a:t>
            </a:r>
          </a:p>
        </p:txBody>
      </p:sp>
      <p:sp>
        <p:nvSpPr>
          <p:cNvPr id="45" name="Obdélník 44">
            <a:extLst>
              <a:ext uri="{FF2B5EF4-FFF2-40B4-BE49-F238E27FC236}">
                <a16:creationId xmlns:a16="http://schemas.microsoft.com/office/drawing/2014/main" id="{607AECAB-B037-470C-89E0-59E55585CEC9}"/>
              </a:ext>
            </a:extLst>
          </p:cNvPr>
          <p:cNvSpPr/>
          <p:nvPr/>
        </p:nvSpPr>
        <p:spPr>
          <a:xfrm>
            <a:off x="9586951" y="2083799"/>
            <a:ext cx="1651606" cy="6130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INFO členům, účast PO přímo</a:t>
            </a:r>
          </a:p>
        </p:txBody>
      </p:sp>
      <p:sp>
        <p:nvSpPr>
          <p:cNvPr id="47" name="Obdélník 46">
            <a:extLst>
              <a:ext uri="{FF2B5EF4-FFF2-40B4-BE49-F238E27FC236}">
                <a16:creationId xmlns:a16="http://schemas.microsoft.com/office/drawing/2014/main" id="{2906AF3B-D63B-4948-BD44-7E75200BB965}"/>
              </a:ext>
            </a:extLst>
          </p:cNvPr>
          <p:cNvSpPr/>
          <p:nvPr/>
        </p:nvSpPr>
        <p:spPr>
          <a:xfrm>
            <a:off x="9620335" y="3122485"/>
            <a:ext cx="1651606" cy="6130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ČAVO se přímo účastní</a:t>
            </a:r>
          </a:p>
        </p:txBody>
      </p:sp>
      <p:sp>
        <p:nvSpPr>
          <p:cNvPr id="46" name="Šipka: doprava 45">
            <a:extLst>
              <a:ext uri="{FF2B5EF4-FFF2-40B4-BE49-F238E27FC236}">
                <a16:creationId xmlns:a16="http://schemas.microsoft.com/office/drawing/2014/main" id="{D73FE97D-313B-4508-BD11-0B18CE8305AA}"/>
              </a:ext>
            </a:extLst>
          </p:cNvPr>
          <p:cNvSpPr/>
          <p:nvPr/>
        </p:nvSpPr>
        <p:spPr>
          <a:xfrm>
            <a:off x="6235926" y="1917672"/>
            <a:ext cx="574241" cy="2098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Šipka: doprava 49">
            <a:extLst>
              <a:ext uri="{FF2B5EF4-FFF2-40B4-BE49-F238E27FC236}">
                <a16:creationId xmlns:a16="http://schemas.microsoft.com/office/drawing/2014/main" id="{9B140675-015E-4A6D-8495-88DEAC115959}"/>
              </a:ext>
            </a:extLst>
          </p:cNvPr>
          <p:cNvSpPr/>
          <p:nvPr/>
        </p:nvSpPr>
        <p:spPr>
          <a:xfrm>
            <a:off x="6214850" y="2863399"/>
            <a:ext cx="574241" cy="2098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Šipka: doprava 50">
            <a:extLst>
              <a:ext uri="{FF2B5EF4-FFF2-40B4-BE49-F238E27FC236}">
                <a16:creationId xmlns:a16="http://schemas.microsoft.com/office/drawing/2014/main" id="{2B922111-85A1-4AB1-9C54-D93D084FA8B4}"/>
              </a:ext>
            </a:extLst>
          </p:cNvPr>
          <p:cNvSpPr/>
          <p:nvPr/>
        </p:nvSpPr>
        <p:spPr>
          <a:xfrm>
            <a:off x="6235926" y="4141041"/>
            <a:ext cx="574241" cy="2098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Šipka: doprava 51">
            <a:extLst>
              <a:ext uri="{FF2B5EF4-FFF2-40B4-BE49-F238E27FC236}">
                <a16:creationId xmlns:a16="http://schemas.microsoft.com/office/drawing/2014/main" id="{C8562287-1A46-49C5-A567-EBEE395E86D0}"/>
              </a:ext>
            </a:extLst>
          </p:cNvPr>
          <p:cNvSpPr/>
          <p:nvPr/>
        </p:nvSpPr>
        <p:spPr>
          <a:xfrm>
            <a:off x="8817302" y="2301655"/>
            <a:ext cx="574241" cy="2098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Šipka: doprava 52">
            <a:extLst>
              <a:ext uri="{FF2B5EF4-FFF2-40B4-BE49-F238E27FC236}">
                <a16:creationId xmlns:a16="http://schemas.microsoft.com/office/drawing/2014/main" id="{7E4313C1-4756-49CA-9057-6DA53BEB0C6C}"/>
              </a:ext>
            </a:extLst>
          </p:cNvPr>
          <p:cNvSpPr/>
          <p:nvPr/>
        </p:nvSpPr>
        <p:spPr>
          <a:xfrm>
            <a:off x="8842509" y="3324068"/>
            <a:ext cx="574241" cy="2098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Šipka: doprava 53">
            <a:extLst>
              <a:ext uri="{FF2B5EF4-FFF2-40B4-BE49-F238E27FC236}">
                <a16:creationId xmlns:a16="http://schemas.microsoft.com/office/drawing/2014/main" id="{981AE75D-CC95-4560-AC5C-9E487461AB99}"/>
              </a:ext>
            </a:extLst>
          </p:cNvPr>
          <p:cNvSpPr/>
          <p:nvPr/>
        </p:nvSpPr>
        <p:spPr>
          <a:xfrm rot="10800000">
            <a:off x="8631901" y="2806713"/>
            <a:ext cx="574241" cy="30510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Zástupný text 2">
            <a:extLst>
              <a:ext uri="{FF2B5EF4-FFF2-40B4-BE49-F238E27FC236}">
                <a16:creationId xmlns:a16="http://schemas.microsoft.com/office/drawing/2014/main" id="{15E094B7-6362-4ADE-BA4C-10D38E798DD0}"/>
              </a:ext>
            </a:extLst>
          </p:cNvPr>
          <p:cNvSpPr txBox="1">
            <a:spLocks/>
          </p:cNvSpPr>
          <p:nvPr/>
        </p:nvSpPr>
        <p:spPr>
          <a:xfrm rot="16200000">
            <a:off x="137313" y="2876872"/>
            <a:ext cx="1354222" cy="929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>
              <a:buFont typeface="Arial"/>
              <a:buNone/>
            </a:pPr>
            <a:r>
              <a:rPr lang="cs-CZ" sz="2000" dirty="0">
                <a:solidFill>
                  <a:schemeClr val="bg1">
                    <a:lumMod val="65000"/>
                  </a:schemeClr>
                </a:solidFill>
              </a:rPr>
              <a:t>zpřesnění informací </a:t>
            </a:r>
          </a:p>
        </p:txBody>
      </p:sp>
      <p:sp>
        <p:nvSpPr>
          <p:cNvPr id="56" name="Zástupný text 2">
            <a:extLst>
              <a:ext uri="{FF2B5EF4-FFF2-40B4-BE49-F238E27FC236}">
                <a16:creationId xmlns:a16="http://schemas.microsoft.com/office/drawing/2014/main" id="{A32E6050-9D76-4C2C-B647-DD07E8FA8CDE}"/>
              </a:ext>
            </a:extLst>
          </p:cNvPr>
          <p:cNvSpPr txBox="1">
            <a:spLocks/>
          </p:cNvSpPr>
          <p:nvPr/>
        </p:nvSpPr>
        <p:spPr>
          <a:xfrm rot="16200000">
            <a:off x="-465431" y="4696510"/>
            <a:ext cx="2284795" cy="657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>
              <a:buFont typeface="Arial"/>
              <a:buNone/>
            </a:pPr>
            <a:r>
              <a:rPr lang="cs-CZ" sz="2000" dirty="0">
                <a:solidFill>
                  <a:schemeClr val="bg1">
                    <a:lumMod val="65000"/>
                  </a:schemeClr>
                </a:solidFill>
              </a:rPr>
              <a:t>potvrzení, správní řízení </a:t>
            </a:r>
          </a:p>
        </p:txBody>
      </p:sp>
      <p:sp>
        <p:nvSpPr>
          <p:cNvPr id="27" name="Obdélník: se zakulacenými rohy 26">
            <a:extLst>
              <a:ext uri="{FF2B5EF4-FFF2-40B4-BE49-F238E27FC236}">
                <a16:creationId xmlns:a16="http://schemas.microsoft.com/office/drawing/2014/main" id="{5BC478C9-58A3-4F31-8E8F-B6C036661516}"/>
              </a:ext>
            </a:extLst>
          </p:cNvPr>
          <p:cNvSpPr/>
          <p:nvPr/>
        </p:nvSpPr>
        <p:spPr>
          <a:xfrm>
            <a:off x="2860082" y="1604250"/>
            <a:ext cx="1548346" cy="96116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</a:rPr>
              <a:t>Registr Nařízení EP</a:t>
            </a:r>
          </a:p>
        </p:txBody>
      </p:sp>
      <p:sp>
        <p:nvSpPr>
          <p:cNvPr id="28" name="Obdélník: se zakulacenými rohy 27">
            <a:extLst>
              <a:ext uri="{FF2B5EF4-FFF2-40B4-BE49-F238E27FC236}">
                <a16:creationId xmlns:a16="http://schemas.microsoft.com/office/drawing/2014/main" id="{E51E9CBB-2480-E545-7CB0-B09193FE3763}"/>
              </a:ext>
            </a:extLst>
          </p:cNvPr>
          <p:cNvSpPr/>
          <p:nvPr/>
        </p:nvSpPr>
        <p:spPr>
          <a:xfrm>
            <a:off x="2880757" y="2666476"/>
            <a:ext cx="1673369" cy="96116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</a:rPr>
              <a:t>Farmaceutické společnosti </a:t>
            </a:r>
          </a:p>
        </p:txBody>
      </p:sp>
      <p:sp>
        <p:nvSpPr>
          <p:cNvPr id="3" name="Šipka: dolů 2">
            <a:extLst>
              <a:ext uri="{FF2B5EF4-FFF2-40B4-BE49-F238E27FC236}">
                <a16:creationId xmlns:a16="http://schemas.microsoft.com/office/drawing/2014/main" id="{07B4CBE9-B2B1-380E-A40A-AD511D0CD1C6}"/>
              </a:ext>
            </a:extLst>
          </p:cNvPr>
          <p:cNvSpPr/>
          <p:nvPr/>
        </p:nvSpPr>
        <p:spPr>
          <a:xfrm rot="10800000">
            <a:off x="1922639" y="3703898"/>
            <a:ext cx="291951" cy="4081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Nadpis 1">
            <a:extLst>
              <a:ext uri="{FF2B5EF4-FFF2-40B4-BE49-F238E27FC236}">
                <a16:creationId xmlns:a16="http://schemas.microsoft.com/office/drawing/2014/main" id="{EF11A0AD-3675-627B-8C75-6E21B22902A3}"/>
              </a:ext>
            </a:extLst>
          </p:cNvPr>
          <p:cNvSpPr txBox="1">
            <a:spLocks/>
          </p:cNvSpPr>
          <p:nvPr/>
        </p:nvSpPr>
        <p:spPr>
          <a:xfrm>
            <a:off x="680720" y="40469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rgbClr val="0070C0"/>
                </a:solidFill>
                <a:latin typeface="Calibri" panose="020F0502020204030204" pitchFamily="34" charset="0"/>
              </a:rPr>
              <a:t>Horizon </a:t>
            </a:r>
            <a:r>
              <a:rPr lang="cs-CZ" b="1" dirty="0" err="1">
                <a:solidFill>
                  <a:srgbClr val="0070C0"/>
                </a:solidFill>
                <a:latin typeface="Calibri" panose="020F0502020204030204" pitchFamily="34" charset="0"/>
              </a:rPr>
              <a:t>scanning</a:t>
            </a:r>
            <a:r>
              <a:rPr lang="cs-CZ" b="1" dirty="0">
                <a:solidFill>
                  <a:srgbClr val="0070C0"/>
                </a:solidFill>
                <a:latin typeface="Calibri" panose="020F0502020204030204" pitchFamily="34" charset="0"/>
              </a:rPr>
              <a:t> pro VO (ČAVO)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515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p"/>
      <p:bldP spid="55" grpId="0" build="p"/>
      <p:bldP spid="5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2">
            <a:extLst>
              <a:ext uri="{FF2B5EF4-FFF2-40B4-BE49-F238E27FC236}">
                <a16:creationId xmlns:a16="http://schemas.microsoft.com/office/drawing/2014/main" id="{70066219-13D8-4509-AEEC-817090142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340" y="742608"/>
            <a:ext cx="1840046" cy="1840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>
            <a:extLst>
              <a:ext uri="{FF2B5EF4-FFF2-40B4-BE49-F238E27FC236}">
                <a16:creationId xmlns:a16="http://schemas.microsoft.com/office/drawing/2014/main" id="{3548B8B5-1DE6-47B0-8FEF-1859363E93B4}"/>
              </a:ext>
            </a:extLst>
          </p:cNvPr>
          <p:cNvSpPr/>
          <p:nvPr/>
        </p:nvSpPr>
        <p:spPr>
          <a:xfrm>
            <a:off x="3229646" y="2749688"/>
            <a:ext cx="1183516" cy="186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895E5D1-516B-4392-9BDF-DB1F5F8AB8DC}"/>
              </a:ext>
            </a:extLst>
          </p:cNvPr>
          <p:cNvSpPr/>
          <p:nvPr/>
        </p:nvSpPr>
        <p:spPr>
          <a:xfrm>
            <a:off x="4484473" y="2427393"/>
            <a:ext cx="1566174" cy="8910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Hodnotící zpráva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ight Arrow 6">
            <a:extLst>
              <a:ext uri="{FF2B5EF4-FFF2-40B4-BE49-F238E27FC236}">
                <a16:creationId xmlns:a16="http://schemas.microsoft.com/office/drawing/2014/main" id="{BC00D432-35D5-4BEB-A456-93C06A351D2F}"/>
              </a:ext>
            </a:extLst>
          </p:cNvPr>
          <p:cNvSpPr/>
          <p:nvPr/>
        </p:nvSpPr>
        <p:spPr>
          <a:xfrm>
            <a:off x="6208014" y="2771916"/>
            <a:ext cx="432048" cy="1620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8">
            <a:extLst>
              <a:ext uri="{FF2B5EF4-FFF2-40B4-BE49-F238E27FC236}">
                <a16:creationId xmlns:a16="http://schemas.microsoft.com/office/drawing/2014/main" id="{01F5113C-1421-4231-8672-BFF9EA4249A2}"/>
              </a:ext>
            </a:extLst>
          </p:cNvPr>
          <p:cNvSpPr/>
          <p:nvPr/>
        </p:nvSpPr>
        <p:spPr>
          <a:xfrm>
            <a:off x="9697803" y="2385527"/>
            <a:ext cx="2174883" cy="9329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Doporučení  pro závazné stanovisko úhrady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ounded Rectangle 9">
            <a:extLst>
              <a:ext uri="{FF2B5EF4-FFF2-40B4-BE49-F238E27FC236}">
                <a16:creationId xmlns:a16="http://schemas.microsoft.com/office/drawing/2014/main" id="{79F3AFDE-D8B8-4878-9E7A-BB34AF227DFA}"/>
              </a:ext>
            </a:extLst>
          </p:cNvPr>
          <p:cNvSpPr/>
          <p:nvPr/>
        </p:nvSpPr>
        <p:spPr>
          <a:xfrm>
            <a:off x="224626" y="2667780"/>
            <a:ext cx="1131064" cy="37105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Žádost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ounded Rectangle 13">
            <a:extLst>
              <a:ext uri="{FF2B5EF4-FFF2-40B4-BE49-F238E27FC236}">
                <a16:creationId xmlns:a16="http://schemas.microsoft.com/office/drawing/2014/main" id="{8F983EFD-21EA-4DDC-A924-9928E137DC5B}"/>
              </a:ext>
            </a:extLst>
          </p:cNvPr>
          <p:cNvSpPr/>
          <p:nvPr/>
        </p:nvSpPr>
        <p:spPr>
          <a:xfrm>
            <a:off x="3133307" y="3950030"/>
            <a:ext cx="1198857" cy="4128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50" kern="1200" dirty="0">
                <a:solidFill>
                  <a:prstClr val="white"/>
                </a:solidFill>
                <a:latin typeface="Calibri"/>
              </a:rPr>
              <a:t>odborná společnost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ounded Rectangle 17">
            <a:extLst>
              <a:ext uri="{FF2B5EF4-FFF2-40B4-BE49-F238E27FC236}">
                <a16:creationId xmlns:a16="http://schemas.microsoft.com/office/drawing/2014/main" id="{5A4E02BB-B2F7-4C32-85D5-376D8EB26B73}"/>
              </a:ext>
            </a:extLst>
          </p:cNvPr>
          <p:cNvSpPr/>
          <p:nvPr/>
        </p:nvSpPr>
        <p:spPr>
          <a:xfrm>
            <a:off x="3124276" y="3543172"/>
            <a:ext cx="1183516" cy="37804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pojišťovny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Up Arrow 18">
            <a:extLst>
              <a:ext uri="{FF2B5EF4-FFF2-40B4-BE49-F238E27FC236}">
                <a16:creationId xmlns:a16="http://schemas.microsoft.com/office/drawing/2014/main" id="{23C53721-8D3F-467F-81AF-8D8D47B7DA5B}"/>
              </a:ext>
            </a:extLst>
          </p:cNvPr>
          <p:cNvSpPr/>
          <p:nvPr/>
        </p:nvSpPr>
        <p:spPr>
          <a:xfrm>
            <a:off x="3590320" y="3007460"/>
            <a:ext cx="275382" cy="378042"/>
          </a:xfrm>
          <a:prstGeom prst="upArrow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13">
            <a:extLst>
              <a:ext uri="{FF2B5EF4-FFF2-40B4-BE49-F238E27FC236}">
                <a16:creationId xmlns:a16="http://schemas.microsoft.com/office/drawing/2014/main" id="{3853CBDB-BC05-46DF-9508-DE4CAFFC3438}"/>
              </a:ext>
            </a:extLst>
          </p:cNvPr>
          <p:cNvSpPr/>
          <p:nvPr/>
        </p:nvSpPr>
        <p:spPr>
          <a:xfrm>
            <a:off x="3124276" y="4412464"/>
            <a:ext cx="1207888" cy="41281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pacientská organizace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22005F9A-AC5C-4D1B-BBF2-2754CA9D384B}"/>
              </a:ext>
            </a:extLst>
          </p:cNvPr>
          <p:cNvCxnSpPr>
            <a:cxnSpLocks/>
          </p:cNvCxnSpPr>
          <p:nvPr/>
        </p:nvCxnSpPr>
        <p:spPr>
          <a:xfrm>
            <a:off x="1276538" y="2081434"/>
            <a:ext cx="9912927" cy="0"/>
          </a:xfrm>
          <a:prstGeom prst="line">
            <a:avLst/>
          </a:prstGeom>
          <a:ln cap="rnd">
            <a:solidFill>
              <a:srgbClr val="84B81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Grafický objekt 13" descr="Nemocnice obrys">
            <a:extLst>
              <a:ext uri="{FF2B5EF4-FFF2-40B4-BE49-F238E27FC236}">
                <a16:creationId xmlns:a16="http://schemas.microsoft.com/office/drawing/2014/main" id="{26D77C91-220B-46A4-B61C-85ED2E99EB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05294" y="1128190"/>
            <a:ext cx="1002308" cy="1002308"/>
          </a:xfrm>
          <a:prstGeom prst="rect">
            <a:avLst/>
          </a:prstGeom>
        </p:spPr>
      </p:pic>
      <p:pic>
        <p:nvPicPr>
          <p:cNvPr id="15" name="Grafický objekt 14" descr="Nemocnice obrys">
            <a:extLst>
              <a:ext uri="{FF2B5EF4-FFF2-40B4-BE49-F238E27FC236}">
                <a16:creationId xmlns:a16="http://schemas.microsoft.com/office/drawing/2014/main" id="{B7C35923-72E9-4B31-96A0-AF80FCCAC0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10295" y="1128190"/>
            <a:ext cx="1002308" cy="1002308"/>
          </a:xfrm>
          <a:prstGeom prst="rect">
            <a:avLst/>
          </a:prstGeom>
        </p:spPr>
      </p:pic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2BC1A5F0-210E-4130-BFC9-81FD5ED3A858}"/>
              </a:ext>
            </a:extLst>
          </p:cNvPr>
          <p:cNvCxnSpPr/>
          <p:nvPr/>
        </p:nvCxnSpPr>
        <p:spPr>
          <a:xfrm>
            <a:off x="6744559" y="1445231"/>
            <a:ext cx="55002" cy="4109921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" name="Right Arrow 6">
            <a:extLst>
              <a:ext uri="{FF2B5EF4-FFF2-40B4-BE49-F238E27FC236}">
                <a16:creationId xmlns:a16="http://schemas.microsoft.com/office/drawing/2014/main" id="{D3AF2DEA-790E-443B-89C2-9EEE7B9D2964}"/>
              </a:ext>
            </a:extLst>
          </p:cNvPr>
          <p:cNvSpPr/>
          <p:nvPr/>
        </p:nvSpPr>
        <p:spPr>
          <a:xfrm>
            <a:off x="9106133" y="2791933"/>
            <a:ext cx="432048" cy="1620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8" name="Picture 4" descr="NÁZEV PŘÍSPĚVKU">
            <a:extLst>
              <a:ext uri="{FF2B5EF4-FFF2-40B4-BE49-F238E27FC236}">
                <a16:creationId xmlns:a16="http://schemas.microsoft.com/office/drawing/2014/main" id="{2AD8FCE0-42D9-4C28-9C3A-7EC4DA39F6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337" y="1501166"/>
            <a:ext cx="2557282" cy="353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ovéPole 18">
            <a:extLst>
              <a:ext uri="{FF2B5EF4-FFF2-40B4-BE49-F238E27FC236}">
                <a16:creationId xmlns:a16="http://schemas.microsoft.com/office/drawing/2014/main" id="{49932B5A-E370-428A-8F9F-EC8BECE96C58}"/>
              </a:ext>
            </a:extLst>
          </p:cNvPr>
          <p:cNvSpPr txBox="1"/>
          <p:nvPr/>
        </p:nvSpPr>
        <p:spPr>
          <a:xfrm>
            <a:off x="1258432" y="2108527"/>
            <a:ext cx="20768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>
                <a:solidFill>
                  <a:srgbClr val="84B81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ASSESSMENT PROCESS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DC3966CF-B4FC-4B15-9162-AC06033AA50C}"/>
              </a:ext>
            </a:extLst>
          </p:cNvPr>
          <p:cNvSpPr txBox="1"/>
          <p:nvPr/>
        </p:nvSpPr>
        <p:spPr>
          <a:xfrm>
            <a:off x="6664384" y="2178957"/>
            <a:ext cx="22344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>
                <a:solidFill>
                  <a:srgbClr val="84B81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APPROVAL PROCESS</a:t>
            </a:r>
          </a:p>
        </p:txBody>
      </p:sp>
      <p:sp>
        <p:nvSpPr>
          <p:cNvPr id="21" name="Rounded Rectangle 9">
            <a:extLst>
              <a:ext uri="{FF2B5EF4-FFF2-40B4-BE49-F238E27FC236}">
                <a16:creationId xmlns:a16="http://schemas.microsoft.com/office/drawing/2014/main" id="{13F61B73-011E-4B78-BFBF-CB4EEC09ED02}"/>
              </a:ext>
            </a:extLst>
          </p:cNvPr>
          <p:cNvSpPr/>
          <p:nvPr/>
        </p:nvSpPr>
        <p:spPr>
          <a:xfrm>
            <a:off x="7102063" y="2475929"/>
            <a:ext cx="1563380" cy="82534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50" dirty="0">
                <a:solidFill>
                  <a:prstClr val="white"/>
                </a:solidFill>
                <a:latin typeface="Calibri"/>
              </a:rPr>
              <a:t>Poradní orgán MZ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Rounded Rectangle 13">
            <a:extLst>
              <a:ext uri="{FF2B5EF4-FFF2-40B4-BE49-F238E27FC236}">
                <a16:creationId xmlns:a16="http://schemas.microsoft.com/office/drawing/2014/main" id="{1C1F0A32-610B-431E-BADD-C9D96E324A48}"/>
              </a:ext>
            </a:extLst>
          </p:cNvPr>
          <p:cNvSpPr/>
          <p:nvPr/>
        </p:nvSpPr>
        <p:spPr>
          <a:xfrm>
            <a:off x="7257432" y="4472690"/>
            <a:ext cx="1198857" cy="45355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3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odborné společnosti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Rounded Rectangle 17">
            <a:extLst>
              <a:ext uri="{FF2B5EF4-FFF2-40B4-BE49-F238E27FC236}">
                <a16:creationId xmlns:a16="http://schemas.microsoft.com/office/drawing/2014/main" id="{39435B68-2E50-486B-83E9-064D698FBC5D}"/>
              </a:ext>
            </a:extLst>
          </p:cNvPr>
          <p:cNvSpPr/>
          <p:nvPr/>
        </p:nvSpPr>
        <p:spPr>
          <a:xfrm>
            <a:off x="7272773" y="4057551"/>
            <a:ext cx="1183516" cy="37804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50" dirty="0">
                <a:solidFill>
                  <a:schemeClr val="tx1"/>
                </a:solidFill>
                <a:latin typeface="Calibri"/>
              </a:rPr>
              <a:t>pojišťovny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Rounded Rectangle 13">
            <a:extLst>
              <a:ext uri="{FF2B5EF4-FFF2-40B4-BE49-F238E27FC236}">
                <a16:creationId xmlns:a16="http://schemas.microsoft.com/office/drawing/2014/main" id="{735A31D6-BF30-4099-B261-0E95EAA96CEF}"/>
              </a:ext>
            </a:extLst>
          </p:cNvPr>
          <p:cNvSpPr/>
          <p:nvPr/>
        </p:nvSpPr>
        <p:spPr>
          <a:xfrm>
            <a:off x="7272773" y="4947545"/>
            <a:ext cx="1192547" cy="412815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50" kern="1200" dirty="0">
                <a:solidFill>
                  <a:schemeClr val="tx1"/>
                </a:solidFill>
                <a:latin typeface="Calibri"/>
              </a:rPr>
              <a:t>p</a:t>
            </a:r>
            <a:r>
              <a:rPr kumimoji="0" lang="cs-CZ" sz="135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acienstké</a:t>
            </a:r>
            <a:r>
              <a:rPr kumimoji="0" lang="cs-CZ" sz="13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organizace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ounded Rectangle 17">
            <a:extLst>
              <a:ext uri="{FF2B5EF4-FFF2-40B4-BE49-F238E27FC236}">
                <a16:creationId xmlns:a16="http://schemas.microsoft.com/office/drawing/2014/main" id="{F45B23D2-833C-49A0-8FB1-99BD0561ACCA}"/>
              </a:ext>
            </a:extLst>
          </p:cNvPr>
          <p:cNvSpPr/>
          <p:nvPr/>
        </p:nvSpPr>
        <p:spPr>
          <a:xfrm>
            <a:off x="7257432" y="3648434"/>
            <a:ext cx="1183516" cy="37804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50" dirty="0">
                <a:solidFill>
                  <a:prstClr val="white"/>
                </a:solidFill>
                <a:latin typeface="Calibri"/>
              </a:rPr>
              <a:t>MZ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Obdélník: se zakulacenými rohy 25">
            <a:extLst>
              <a:ext uri="{FF2B5EF4-FFF2-40B4-BE49-F238E27FC236}">
                <a16:creationId xmlns:a16="http://schemas.microsoft.com/office/drawing/2014/main" id="{9C75DD7D-5428-490C-A4F7-D8AC552F0789}"/>
              </a:ext>
            </a:extLst>
          </p:cNvPr>
          <p:cNvSpPr/>
          <p:nvPr/>
        </p:nvSpPr>
        <p:spPr>
          <a:xfrm>
            <a:off x="6932348" y="2399053"/>
            <a:ext cx="2014163" cy="326610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Right Arrow 6">
            <a:extLst>
              <a:ext uri="{FF2B5EF4-FFF2-40B4-BE49-F238E27FC236}">
                <a16:creationId xmlns:a16="http://schemas.microsoft.com/office/drawing/2014/main" id="{36C5F190-95AF-4AEE-8D8F-CD1034C7507F}"/>
              </a:ext>
            </a:extLst>
          </p:cNvPr>
          <p:cNvSpPr/>
          <p:nvPr/>
        </p:nvSpPr>
        <p:spPr>
          <a:xfrm rot="5400000">
            <a:off x="10713429" y="3963337"/>
            <a:ext cx="206154" cy="139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Oval 8">
            <a:extLst>
              <a:ext uri="{FF2B5EF4-FFF2-40B4-BE49-F238E27FC236}">
                <a16:creationId xmlns:a16="http://schemas.microsoft.com/office/drawing/2014/main" id="{288CDE64-B877-4AB3-A040-32A520D09838}"/>
              </a:ext>
            </a:extLst>
          </p:cNvPr>
          <p:cNvSpPr/>
          <p:nvPr/>
        </p:nvSpPr>
        <p:spPr>
          <a:xfrm>
            <a:off x="9744973" y="4164102"/>
            <a:ext cx="2080540" cy="7284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Závazné stanovisko ANO/NE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Rounded Rectangle 9">
            <a:extLst>
              <a:ext uri="{FF2B5EF4-FFF2-40B4-BE49-F238E27FC236}">
                <a16:creationId xmlns:a16="http://schemas.microsoft.com/office/drawing/2014/main" id="{642BFF60-F38F-4E10-9773-604A4D32B16B}"/>
              </a:ext>
            </a:extLst>
          </p:cNvPr>
          <p:cNvSpPr/>
          <p:nvPr/>
        </p:nvSpPr>
        <p:spPr>
          <a:xfrm>
            <a:off x="10219711" y="3532105"/>
            <a:ext cx="1131064" cy="371052"/>
          </a:xfrm>
          <a:prstGeom prst="round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3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ministr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Rounded Rectangle 9">
            <a:extLst>
              <a:ext uri="{FF2B5EF4-FFF2-40B4-BE49-F238E27FC236}">
                <a16:creationId xmlns:a16="http://schemas.microsoft.com/office/drawing/2014/main" id="{F7D190EB-134B-4362-BBB3-E19617B9F3EC}"/>
              </a:ext>
            </a:extLst>
          </p:cNvPr>
          <p:cNvSpPr/>
          <p:nvPr/>
        </p:nvSpPr>
        <p:spPr>
          <a:xfrm>
            <a:off x="4701007" y="3863644"/>
            <a:ext cx="1131064" cy="609046"/>
          </a:xfrm>
          <a:prstGeom prst="round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3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Komentáře, vyjádření 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ight Arrow 6">
            <a:extLst>
              <a:ext uri="{FF2B5EF4-FFF2-40B4-BE49-F238E27FC236}">
                <a16:creationId xmlns:a16="http://schemas.microsoft.com/office/drawing/2014/main" id="{182B1692-2D8B-4685-97E9-07FC06AF4858}"/>
              </a:ext>
            </a:extLst>
          </p:cNvPr>
          <p:cNvSpPr/>
          <p:nvPr/>
        </p:nvSpPr>
        <p:spPr>
          <a:xfrm rot="16200000">
            <a:off x="5018379" y="3506876"/>
            <a:ext cx="432048" cy="1620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Rounded Rectangle 9">
            <a:extLst>
              <a:ext uri="{FF2B5EF4-FFF2-40B4-BE49-F238E27FC236}">
                <a16:creationId xmlns:a16="http://schemas.microsoft.com/office/drawing/2014/main" id="{CF6B7F34-5055-4B95-9F0F-8FDBB3318D44}"/>
              </a:ext>
            </a:extLst>
          </p:cNvPr>
          <p:cNvSpPr/>
          <p:nvPr/>
        </p:nvSpPr>
        <p:spPr>
          <a:xfrm>
            <a:off x="1791149" y="2443475"/>
            <a:ext cx="1372103" cy="82534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50" dirty="0">
                <a:solidFill>
                  <a:prstClr val="white"/>
                </a:solidFill>
                <a:latin typeface="Calibri"/>
              </a:rPr>
              <a:t>SÚKL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Right Arrow 6">
            <a:extLst>
              <a:ext uri="{FF2B5EF4-FFF2-40B4-BE49-F238E27FC236}">
                <a16:creationId xmlns:a16="http://schemas.microsoft.com/office/drawing/2014/main" id="{8A274571-9D42-4D67-9A8F-135C4B98E05C}"/>
              </a:ext>
            </a:extLst>
          </p:cNvPr>
          <p:cNvSpPr/>
          <p:nvPr/>
        </p:nvSpPr>
        <p:spPr>
          <a:xfrm>
            <a:off x="1435233" y="2829603"/>
            <a:ext cx="275382" cy="1381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5" name="Grafický objekt 34" descr="Přesýpací hodiny 90% se souvislou výplní">
            <a:extLst>
              <a:ext uri="{FF2B5EF4-FFF2-40B4-BE49-F238E27FC236}">
                <a16:creationId xmlns:a16="http://schemas.microsoft.com/office/drawing/2014/main" id="{36023DDF-342F-4489-AB27-A28363E95E7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39226" y="5994064"/>
            <a:ext cx="516464" cy="516464"/>
          </a:xfrm>
          <a:prstGeom prst="rect">
            <a:avLst/>
          </a:prstGeom>
        </p:spPr>
      </p:pic>
      <p:cxnSp>
        <p:nvCxnSpPr>
          <p:cNvPr id="37" name="Přímá spojnice se šipkou 36">
            <a:extLst>
              <a:ext uri="{FF2B5EF4-FFF2-40B4-BE49-F238E27FC236}">
                <a16:creationId xmlns:a16="http://schemas.microsoft.com/office/drawing/2014/main" id="{520887FE-5B82-4A31-A7D0-484885B6384D}"/>
              </a:ext>
            </a:extLst>
          </p:cNvPr>
          <p:cNvCxnSpPr/>
          <p:nvPr/>
        </p:nvCxnSpPr>
        <p:spPr>
          <a:xfrm flipV="1">
            <a:off x="1509486" y="6306457"/>
            <a:ext cx="9514114" cy="50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Google Shape;226;p27">
            <a:extLst>
              <a:ext uri="{FF2B5EF4-FFF2-40B4-BE49-F238E27FC236}">
                <a16:creationId xmlns:a16="http://schemas.microsoft.com/office/drawing/2014/main" id="{85CD3948-33E3-41FE-B67D-EBCB8175D3BA}"/>
              </a:ext>
            </a:extLst>
          </p:cNvPr>
          <p:cNvSpPr txBox="1">
            <a:spLocks/>
          </p:cNvSpPr>
          <p:nvPr/>
        </p:nvSpPr>
        <p:spPr>
          <a:xfrm>
            <a:off x="1588714" y="5725580"/>
            <a:ext cx="635468" cy="707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cs-CZ" sz="20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0</a:t>
            </a:r>
            <a:endParaRPr lang="cs-CZ" sz="2000" dirty="0">
              <a:solidFill>
                <a:srgbClr val="000000"/>
              </a:solidFill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SzPts val="2800"/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0" name="Google Shape;226;p27">
            <a:extLst>
              <a:ext uri="{FF2B5EF4-FFF2-40B4-BE49-F238E27FC236}">
                <a16:creationId xmlns:a16="http://schemas.microsoft.com/office/drawing/2014/main" id="{FD6AF608-A26B-4BBE-824B-66FAEB27A3DB}"/>
              </a:ext>
            </a:extLst>
          </p:cNvPr>
          <p:cNvSpPr txBox="1">
            <a:spLocks/>
          </p:cNvSpPr>
          <p:nvPr/>
        </p:nvSpPr>
        <p:spPr>
          <a:xfrm>
            <a:off x="3858282" y="5725580"/>
            <a:ext cx="635468" cy="707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cs-CZ" sz="2000" dirty="0">
                <a:solidFill>
                  <a:schemeClr val="bg1">
                    <a:lumMod val="65000"/>
                  </a:schemeClr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30</a:t>
            </a:r>
            <a:endParaRPr lang="cs-CZ" sz="2000" dirty="0">
              <a:solidFill>
                <a:schemeClr val="bg1">
                  <a:lumMod val="65000"/>
                </a:schemeClr>
              </a:solidFill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SzPts val="2800"/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1" name="Google Shape;226;p27">
            <a:extLst>
              <a:ext uri="{FF2B5EF4-FFF2-40B4-BE49-F238E27FC236}">
                <a16:creationId xmlns:a16="http://schemas.microsoft.com/office/drawing/2014/main" id="{B0824B70-0AC8-4436-9944-0B06193C78B8}"/>
              </a:ext>
            </a:extLst>
          </p:cNvPr>
          <p:cNvSpPr txBox="1">
            <a:spLocks/>
          </p:cNvSpPr>
          <p:nvPr/>
        </p:nvSpPr>
        <p:spPr>
          <a:xfrm>
            <a:off x="5196603" y="5725580"/>
            <a:ext cx="1602958" cy="707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cs-CZ" sz="20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110 + 15</a:t>
            </a:r>
            <a:endParaRPr lang="cs-CZ" sz="2000" dirty="0">
              <a:solidFill>
                <a:srgbClr val="000000"/>
              </a:solidFill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SzPts val="2800"/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2" name="Google Shape;226;p27">
            <a:extLst>
              <a:ext uri="{FF2B5EF4-FFF2-40B4-BE49-F238E27FC236}">
                <a16:creationId xmlns:a16="http://schemas.microsoft.com/office/drawing/2014/main" id="{6E91B151-AB7E-4A09-A741-C54DE86CC4C8}"/>
              </a:ext>
            </a:extLst>
          </p:cNvPr>
          <p:cNvSpPr txBox="1">
            <a:spLocks/>
          </p:cNvSpPr>
          <p:nvPr/>
        </p:nvSpPr>
        <p:spPr>
          <a:xfrm>
            <a:off x="10364780" y="5725580"/>
            <a:ext cx="635468" cy="707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cs-CZ" sz="20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30</a:t>
            </a:r>
            <a:endParaRPr lang="cs-CZ" sz="2000" dirty="0">
              <a:solidFill>
                <a:srgbClr val="000000"/>
              </a:solidFill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SzPts val="2800"/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3" name="Right Arrow 6">
            <a:extLst>
              <a:ext uri="{FF2B5EF4-FFF2-40B4-BE49-F238E27FC236}">
                <a16:creationId xmlns:a16="http://schemas.microsoft.com/office/drawing/2014/main" id="{492DBE77-4FE1-46B5-8D31-C01DF46EB610}"/>
              </a:ext>
            </a:extLst>
          </p:cNvPr>
          <p:cNvSpPr/>
          <p:nvPr/>
        </p:nvSpPr>
        <p:spPr>
          <a:xfrm rot="5400000">
            <a:off x="10751835" y="4979515"/>
            <a:ext cx="206154" cy="139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ounded Rectangle 9">
            <a:extLst>
              <a:ext uri="{FF2B5EF4-FFF2-40B4-BE49-F238E27FC236}">
                <a16:creationId xmlns:a16="http://schemas.microsoft.com/office/drawing/2014/main" id="{3BA72600-B32C-4287-959B-6AFFF7F2BD65}"/>
              </a:ext>
            </a:extLst>
          </p:cNvPr>
          <p:cNvSpPr/>
          <p:nvPr/>
        </p:nvSpPr>
        <p:spPr>
          <a:xfrm>
            <a:off x="10309843" y="5179924"/>
            <a:ext cx="1131064" cy="371052"/>
          </a:xfrm>
          <a:prstGeom prst="round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3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SÚKL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Right Arrow 6">
            <a:extLst>
              <a:ext uri="{FF2B5EF4-FFF2-40B4-BE49-F238E27FC236}">
                <a16:creationId xmlns:a16="http://schemas.microsoft.com/office/drawing/2014/main" id="{718B2A53-73A2-4CC1-92D9-617FDFD3CBBF}"/>
              </a:ext>
            </a:extLst>
          </p:cNvPr>
          <p:cNvSpPr/>
          <p:nvPr/>
        </p:nvSpPr>
        <p:spPr>
          <a:xfrm rot="5400000">
            <a:off x="10728675" y="3347011"/>
            <a:ext cx="206154" cy="139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Google Shape;226;p27">
            <a:extLst>
              <a:ext uri="{FF2B5EF4-FFF2-40B4-BE49-F238E27FC236}">
                <a16:creationId xmlns:a16="http://schemas.microsoft.com/office/drawing/2014/main" id="{9FB6EEDA-9E0B-4606-8869-CFAAA14934DD}"/>
              </a:ext>
            </a:extLst>
          </p:cNvPr>
          <p:cNvSpPr txBox="1">
            <a:spLocks/>
          </p:cNvSpPr>
          <p:nvPr/>
        </p:nvSpPr>
        <p:spPr>
          <a:xfrm>
            <a:off x="47438" y="5715440"/>
            <a:ext cx="768435" cy="707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cs-CZ" sz="20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dny</a:t>
            </a:r>
            <a:endParaRPr lang="cs-CZ" sz="2000" dirty="0">
              <a:solidFill>
                <a:srgbClr val="000000"/>
              </a:solidFill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SzPts val="2800"/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8" name="Nadpis 1">
            <a:extLst>
              <a:ext uri="{FF2B5EF4-FFF2-40B4-BE49-F238E27FC236}">
                <a16:creationId xmlns:a16="http://schemas.microsoft.com/office/drawing/2014/main" id="{056F334F-8A28-3536-83AC-8139D325D8EB}"/>
              </a:ext>
            </a:extLst>
          </p:cNvPr>
          <p:cNvSpPr txBox="1">
            <a:spLocks/>
          </p:cNvSpPr>
          <p:nvPr/>
        </p:nvSpPr>
        <p:spPr>
          <a:xfrm>
            <a:off x="740282" y="20950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rgbClr val="0070C0"/>
                </a:solidFill>
                <a:latin typeface="Calibri" panose="020F0502020204030204" pitchFamily="34" charset="0"/>
              </a:rPr>
              <a:t>Proces správního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0196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5D7DBA-E289-413E-A5C2-E545E43E25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Děkujeme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3084E93-CEDD-4F28-A393-A7A3979CCD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862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202290-6F18-4D71-B75C-DFC325AB1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4611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dirty="0"/>
              <a:t>Program setkání PS pro inovativní léčbu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8E05FE8-D35F-4E56-A453-CF1708589E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0350"/>
            <a:ext cx="9144000" cy="2457450"/>
          </a:xfrm>
        </p:spPr>
        <p:txBody>
          <a:bodyPr>
            <a:norm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cs-CZ" sz="20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Cesta léku na vzácná onemocnění procesem schvalování na EMA</a:t>
            </a:r>
            <a:r>
              <a:rPr lang="cs-CZ" sz="2000" b="0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: </a:t>
            </a:r>
            <a:r>
              <a:rPr lang="cs-CZ" sz="20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positive </a:t>
            </a:r>
            <a:r>
              <a:rPr lang="cs-CZ" sz="2000" b="1" i="0" dirty="0" err="1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opinion</a:t>
            </a:r>
            <a:r>
              <a:rPr lang="cs-CZ" sz="20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cs-CZ" sz="2000" b="1" i="0" dirty="0" err="1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designation</a:t>
            </a:r>
            <a:r>
              <a:rPr lang="cs-CZ" sz="20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cs-CZ" sz="2000" b="1" i="0" dirty="0" err="1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registration</a:t>
            </a:r>
            <a:r>
              <a:rPr lang="cs-CZ" sz="20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cs-CZ" sz="2000" b="1" i="0" dirty="0" err="1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with</a:t>
            </a:r>
            <a:r>
              <a:rPr lang="cs-CZ" sz="20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 EC</a:t>
            </a:r>
            <a:r>
              <a:rPr lang="cs-CZ" sz="2000" b="0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, MUDr. Kateřina Kopečková, FN Motol</a:t>
            </a:r>
          </a:p>
          <a:p>
            <a:pPr marL="342900" indent="-342900" algn="l">
              <a:buFont typeface="+mj-lt"/>
              <a:buAutoNum type="arabicPeriod"/>
            </a:pPr>
            <a:r>
              <a:rPr lang="cs-CZ" sz="20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Přechodné období: paragraf 16 a stanoviska, než je schválena úhrada třetí cestou? Nová metodika některých poskytovatelů při žádání na paragraf 16</a:t>
            </a:r>
          </a:p>
          <a:p>
            <a:pPr marL="342900" indent="-342900" algn="l">
              <a:buFont typeface="+mj-lt"/>
              <a:buAutoNum type="arabicPeriod"/>
            </a:pPr>
            <a:r>
              <a:rPr lang="cs-CZ" sz="20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Rozdíl mezi termínem "lék na vzácná onemocnění" a "</a:t>
            </a:r>
            <a:r>
              <a:rPr lang="cs-CZ" sz="2000" b="1" i="0" dirty="0" err="1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orphan</a:t>
            </a:r>
            <a:r>
              <a:rPr lang="cs-CZ" sz="20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" - co to znamená v rámci naší novely?</a:t>
            </a:r>
          </a:p>
          <a:p>
            <a:pPr marL="342900" indent="-342900" algn="l">
              <a:buFont typeface="+mj-lt"/>
              <a:buAutoNum type="arabicPeriod"/>
            </a:pPr>
            <a:r>
              <a:rPr lang="cs-CZ" sz="20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Horizon </a:t>
            </a:r>
            <a:r>
              <a:rPr lang="cs-CZ" sz="2000" b="1" i="0" dirty="0" err="1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scanning</a:t>
            </a:r>
            <a:r>
              <a:rPr lang="cs-CZ" sz="20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, terapeutická zpráva </a:t>
            </a:r>
            <a:r>
              <a:rPr lang="cs-CZ" sz="2000" b="1" i="0" dirty="0" err="1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Eurordisu</a:t>
            </a:r>
            <a:r>
              <a:rPr lang="cs-CZ" sz="20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 a jak ji číst, </a:t>
            </a:r>
            <a:r>
              <a:rPr lang="cs-CZ" sz="2000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Bc. A. Arellanesová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1503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C554DD-7A33-4C43-8E0B-8A2B36A7E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816225"/>
          </a:xfrm>
        </p:spPr>
        <p:txBody>
          <a:bodyPr>
            <a:normAutofit fontScale="90000"/>
          </a:bodyPr>
          <a:lstStyle/>
          <a:p>
            <a:r>
              <a:rPr lang="cs-CZ" sz="44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1. Cesta léku na vzácná onemocnění procesem schvalování na EMA</a:t>
            </a:r>
            <a:r>
              <a:rPr lang="cs-CZ" sz="4400" b="0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: </a:t>
            </a:r>
            <a:r>
              <a:rPr lang="cs-CZ" sz="44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positive </a:t>
            </a:r>
            <a:r>
              <a:rPr lang="cs-CZ" sz="4400" b="1" i="0" dirty="0" err="1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opinion</a:t>
            </a:r>
            <a:r>
              <a:rPr lang="cs-CZ" sz="44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cs-CZ" sz="4400" b="1" i="0" dirty="0" err="1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designation</a:t>
            </a:r>
            <a:r>
              <a:rPr lang="cs-CZ" sz="44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cs-CZ" sz="4400" b="1" i="0" dirty="0" err="1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registration</a:t>
            </a:r>
            <a:r>
              <a:rPr lang="cs-CZ" sz="44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cs-CZ" sz="4400" b="1" i="0" dirty="0" err="1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with</a:t>
            </a:r>
            <a:r>
              <a:rPr lang="cs-CZ" sz="44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 EC</a:t>
            </a:r>
            <a:r>
              <a:rPr lang="cs-CZ" sz="4400" b="0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, </a:t>
            </a:r>
            <a:br>
              <a:rPr lang="cs-CZ" sz="4400" b="0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</a:br>
            <a:r>
              <a:rPr lang="cs-CZ" sz="4400" b="0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MUDr. Kateřina Kopečková, FN Motol</a:t>
            </a:r>
            <a:br>
              <a:rPr lang="cs-CZ" sz="4400" b="0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602ACF-AEB8-44B6-B386-7BA2925174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181349"/>
            <a:ext cx="5181600" cy="299561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918C78D-C29A-4E22-8918-B5BCC63EF1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95625"/>
            <a:ext cx="5181600" cy="3081338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1620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4A8A61-58C6-477F-8274-7DB829DC9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1176337"/>
            <a:ext cx="10515600" cy="1325563"/>
          </a:xfrm>
        </p:spPr>
        <p:txBody>
          <a:bodyPr>
            <a:noAutofit/>
          </a:bodyPr>
          <a:lstStyle/>
          <a:p>
            <a:r>
              <a:rPr lang="cs-CZ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2. </a:t>
            </a:r>
            <a:r>
              <a:rPr lang="cs-CZ" sz="32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Přechodné období: paragraf 16 a stanoviska, než je schválena úhrada třetí cestou? </a:t>
            </a:r>
            <a:br>
              <a:rPr lang="cs-CZ" sz="32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</a:br>
            <a:r>
              <a:rPr lang="cs-CZ" sz="32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Nová metodika některých poskytovatelů při žádání na paragraf 16</a:t>
            </a:r>
            <a:br>
              <a:rPr lang="cs-CZ" sz="32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</a:b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A6984F-094F-42D3-935C-84F1E93913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2771775"/>
            <a:ext cx="5524500" cy="3695700"/>
          </a:xfrm>
        </p:spPr>
        <p:txBody>
          <a:bodyPr>
            <a:normAutofit fontScale="55000" lnSpcReduction="20000"/>
          </a:bodyPr>
          <a:lstStyle/>
          <a:p>
            <a:pPr marL="0" lvl="0" indent="0" algn="just">
              <a:lnSpc>
                <a:spcPct val="107000"/>
              </a:lnSpc>
              <a:buNone/>
            </a:pPr>
            <a:r>
              <a:rPr lang="cs-CZ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 konkrétně se v § 16 (resp. § 19) novely změnilo?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Zásadní změnou je podrobná specifikace celého procesu rozhodování o výjimečné úhradě, kdy jsou nově pevně stanovena procesní pravidla tohoto řízení a jeho průběh, jelikož dosud byly postupy pojišťoven roztříštěné a právní úprava byla dotvářena až judikaturou soudů.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pacient je ze zákona „automaticky“ zastoupen poskytovatelem zdravotních služeb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lékař podává žádost bez nutnosti udělení plné moci ze strany pacienta (k jejímuž udělení v praxi často nedocházelo) a dochází tak ke sjednocení právní úpravy a nastavené praxe;</a:t>
            </a:r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zdravotní pojišťovna vystupuje v řízení jako tzv. správní orgán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(dříve rozhodoval revizní lékař) → je zřejmé, jak se proti jejímu postupu bránit;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jsou přesně stanovena pravidla pro doručování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→ je zřejmé, co a komu zdravotní pojišťovna doručuje;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jsou jasně stanoveny lhůty, v nichž je zdravotní pojišťovna povinna vydat první rozhodnutí (15, resp. 30 dní) a rozhodnutí o odvolání (30 dní)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→ je tak možné se domáhat vydání rozhodnutí v případě jejich nedodržení;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proti zamítavému rozhodnutí se podává odvolání, o němž rozhoduje tzv</a:t>
            </a:r>
            <a:r>
              <a:rPr lang="cs-CZ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revizní komise zdravotní pojišťovny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je jasně stanoveno, že je možné proti zamítavému rozhodnutí podat odvolání, a rovněž je závazně určeno, kdo bude o odvolání rozhodovat;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pojišťovna je oprávněna stanovit dobu, v níž bude výjimečná úhrada poskytována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→ v případě opakované potřeby pacienta není nutné podávat žádost stále dokola.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E31085C-505C-47E1-94C0-D246F2B01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399" y="2767807"/>
            <a:ext cx="5705475" cy="3176587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cs-CZ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Kdo může podat žádost o výjimečnou úhradu podle § 16?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Žádost podává pacient, a to vůči své zdravotní pojišťovně. Pacient se může při své </a:t>
            </a: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žádosti nechat zastoupit dle obecných pravidel pro zastupování. Zákon nově předpokládá „automatické“ zastoupení poskytovatelem zdravotních služeb, což reflektuje dosavadní praxi.</a:t>
            </a:r>
            <a:endParaRPr lang="cs-CZ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 případě, že je žádost podána za pacienta poskytovatelem zdravotních služeb, resp. ošetřujícím lékařem, je </a:t>
            </a: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stále žadatelem jako takovým pacient. 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Poskytovatel zdravotních služeb (konkrétní lékař) je tedy dle novely zásadně oprávněn žádost za pacienta podat. Měl by však pacienta řádně poučit (informovat pacienta o možnosti podat žádost o výjimečnou úhradu) a podávat ji, pokud zdravotní stav pacienta umožňuje, s jeho souhlasem).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231606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4A8A61-58C6-477F-8274-7DB829DC9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1176337"/>
            <a:ext cx="10515600" cy="1325563"/>
          </a:xfrm>
        </p:spPr>
        <p:txBody>
          <a:bodyPr>
            <a:noAutofit/>
          </a:bodyPr>
          <a:lstStyle/>
          <a:p>
            <a:r>
              <a:rPr lang="cs-CZ" sz="32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2. Přechodné období: paragraf 16 a stanoviska, než je schválena úhrada třetí cestou? </a:t>
            </a:r>
            <a:br>
              <a:rPr lang="cs-CZ" sz="32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</a:br>
            <a:r>
              <a:rPr lang="cs-CZ" sz="32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Nová metodika některých poskytovatelů při žádání na paragraf 16</a:t>
            </a:r>
            <a:br>
              <a:rPr lang="cs-CZ" sz="32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</a:b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A6984F-094F-42D3-935C-84F1E93913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2771775"/>
            <a:ext cx="5524500" cy="3695700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7000"/>
              </a:lnSpc>
              <a:buNone/>
            </a:pPr>
            <a:r>
              <a:rPr lang="cs-CZ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Současnost:</a:t>
            </a:r>
          </a:p>
          <a:p>
            <a:pPr algn="just">
              <a:lnSpc>
                <a:spcPct val="107000"/>
              </a:lnSpc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dostáváme se do situace před vydáváním Stanovisek VZP</a:t>
            </a:r>
          </a:p>
          <a:p>
            <a:pPr algn="just">
              <a:lnSpc>
                <a:spcPct val="107000"/>
              </a:lnSpc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Objevuje se opět rozdílné rozhodování žádostí na §16 pojišťovnami</a:t>
            </a:r>
          </a:p>
          <a:p>
            <a:pPr algn="just">
              <a:lnSpc>
                <a:spcPct val="107000"/>
              </a:lnSpc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VZP v některých případech u nových přípravků zamítá žádosti plošně a čeká na podání žádosti „třetí cestou“</a:t>
            </a:r>
          </a:p>
          <a:p>
            <a:pPr algn="just">
              <a:lnSpc>
                <a:spcPct val="107000"/>
              </a:lnSpc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Negativní dopady na pacienta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E31085C-505C-47E1-94C0-D246F2B01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399" y="2767807"/>
            <a:ext cx="5705475" cy="31765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/>
              <a:t>Informované souhlasy pro každou žádost?</a:t>
            </a:r>
          </a:p>
          <a:p>
            <a:endParaRPr lang="cs-CZ" sz="1400" dirty="0"/>
          </a:p>
          <a:p>
            <a:r>
              <a:rPr lang="cs-CZ" sz="1800" dirty="0"/>
              <a:t>Někteří poskytovatelé vydávají metodiku při žádání na §16</a:t>
            </a:r>
          </a:p>
          <a:p>
            <a:r>
              <a:rPr lang="cs-CZ" sz="1800" dirty="0"/>
              <a:t>Pokud za pacienta připravuje žádost ošetřující  lékař, pacient musí podepsat méně než 5 dní starý informovaný souhlas</a:t>
            </a:r>
          </a:p>
          <a:p>
            <a:r>
              <a:rPr lang="cs-CZ" sz="1800" dirty="0"/>
              <a:t>Komentář: Simona Zábranská, René Břečťan</a:t>
            </a:r>
          </a:p>
          <a:p>
            <a:endParaRPr lang="cs-CZ" sz="1400" dirty="0"/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787476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E5E26C-1DD3-4879-9E9D-2CAD827D8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3. Rozdíl mezi termínem "lék na vzácná onemocnění" a „aktivní </a:t>
            </a:r>
            <a:r>
              <a:rPr lang="cs-CZ" sz="3200" b="1" i="0" dirty="0" err="1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orphan</a:t>
            </a:r>
            <a:r>
              <a:rPr lang="cs-CZ" sz="32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" - co to znamená v rámci naší novely?</a:t>
            </a:r>
            <a:br>
              <a:rPr lang="cs-CZ" sz="32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</a:b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2FA824-5A8A-496A-A032-DA557E9381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6226" y="1825624"/>
            <a:ext cx="5200650" cy="47847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Z textu §39da zákona č. 48/1997 o veřejném zdravotním pojištění: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… „</a:t>
            </a:r>
            <a:r>
              <a:rPr lang="cs-CZ" i="1" dirty="0"/>
              <a:t>Za léčivý přípravek určený k léčbě vzácného onemocnění se považuje léčivý přípravek, který byl </a:t>
            </a:r>
            <a:r>
              <a:rPr lang="cs-CZ" b="1" i="1" dirty="0"/>
              <a:t>stanoven jako takový </a:t>
            </a:r>
            <a:r>
              <a:rPr lang="cs-CZ" i="1" dirty="0"/>
              <a:t>podle přímo užitelného předpisu Evropské unie o léčivých přípravcích pro vzácná onemocnění.“ …</a:t>
            </a:r>
          </a:p>
          <a:p>
            <a:pPr marL="0" indent="0">
              <a:buNone/>
            </a:pPr>
            <a:r>
              <a:rPr lang="cs-CZ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Nařízení Evropského parlamentu a Rady (ES) č. 141/2000 ze dne 16. prosince 1999 o léčivých přípravcích pro vzácná onemocnění, v platném znění.</a:t>
            </a:r>
            <a:endParaRPr lang="cs-CZ" sz="1500" i="1" dirty="0"/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4749B59-D03D-402A-BA09-55322EC7A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0" y="1825624"/>
            <a:ext cx="5334000" cy="42338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cs-CZ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„Od nás je striktně vyžadována aktivní </a:t>
            </a:r>
            <a:r>
              <a:rPr lang="cs-CZ" b="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orphan</a:t>
            </a:r>
            <a:r>
              <a:rPr lang="cs-CZ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designace,“</a:t>
            </a:r>
          </a:p>
          <a:p>
            <a:pPr marL="0" indent="0">
              <a:buNone/>
            </a:pPr>
            <a:r>
              <a:rPr lang="cs-CZ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zdůrazňuje ředitelka SÚKL Irena </a:t>
            </a:r>
            <a:r>
              <a:rPr lang="cs-CZ" b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Storová</a:t>
            </a:r>
            <a:r>
              <a:rPr lang="cs-CZ" b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s tím, že pokud </a:t>
            </a:r>
            <a:r>
              <a:rPr lang="cs-CZ" b="1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orphanová</a:t>
            </a:r>
            <a:r>
              <a:rPr lang="cs-CZ" b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designace byla z registru odstraněna, </a:t>
            </a:r>
            <a:r>
              <a:rPr lang="cs-CZ" b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musí se přípravek ucházet buď o standardní, nebo dočasnou úhradu. 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0661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E5E26C-1DD3-4879-9E9D-2CAD827D8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3. Rozdíl mezi termínem "lék na vzácná onemocnění" a „aktivní </a:t>
            </a:r>
            <a:r>
              <a:rPr lang="cs-CZ" sz="3200" b="1" i="0" dirty="0" err="1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orphan</a:t>
            </a:r>
            <a:r>
              <a:rPr lang="cs-CZ" sz="32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" - co to znamená v rámci naší novely?</a:t>
            </a:r>
            <a:br>
              <a:rPr lang="cs-CZ" sz="32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</a:b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2FA824-5A8A-496A-A032-DA557E9381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5431" y="1708150"/>
            <a:ext cx="5181600" cy="47847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 udělení registrace v Registru Společenství léčivých přípravků pro vzácná onemocnění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běží market exkluzivita (výhradní právo na trhu) po dobu 10 let -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nemůže být registrován podobný přípravek ve stejné indikaci.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poplatkové zvýhodnění</a:t>
            </a:r>
            <a:endParaRPr lang="cs-CZ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centralizované procedury 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pomoc při přípravě protokolu </a:t>
            </a:r>
          </a:p>
          <a:p>
            <a:endParaRPr lang="cs-CZ" sz="1800" dirty="0">
              <a:latin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4749B59-D03D-402A-BA09-55322EC7A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Udělení registrace předchází designace přípravku – kritéria:</a:t>
            </a:r>
          </a:p>
          <a:p>
            <a:pPr marL="0" indent="0" algn="just"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jedná se o přípravek pro léčbu onemocnění postihujícího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 více než 5 z 10 000 osob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ve Společenství, </a:t>
            </a:r>
          </a:p>
          <a:p>
            <a:pPr algn="just"/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nebo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just"/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jiného onemocnění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pokud by bylo bez pobídek nepravděpodobné, že by uvedení léčivého přípravku na trh ve Společenství vytvořilo dostatečný zisk pro odůvodnění nezbytných investic </a:t>
            </a:r>
          </a:p>
          <a:p>
            <a:pPr algn="just"/>
            <a:r>
              <a:rPr lang="cs-CZ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neexistuje uspokojivý způsob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diagnostiky, prevence nebo léčby daného onemocnění registrovaný ve Společenství </a:t>
            </a:r>
          </a:p>
          <a:p>
            <a:pPr algn="just"/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nebo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pPr algn="just"/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pokud takový způsob existuje, léčivý přípravek přinese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významný užitek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significant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benefit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těm, kteří jsou postiženi daným onemocněním. </a:t>
            </a:r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B79EDEB-472A-4490-92F7-D2F64BE88A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317020"/>
            <a:ext cx="4296063" cy="1839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842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E5E26C-1DD3-4879-9E9D-2CAD827D8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3. Rozdíl mezi termínem "lék na vzácná onemocnění" a „aktivní </a:t>
            </a:r>
            <a:r>
              <a:rPr lang="cs-CZ" sz="3200" b="1" i="0" dirty="0" err="1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orphan</a:t>
            </a:r>
            <a:r>
              <a:rPr lang="cs-CZ" sz="32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" - co to znamená v rámci naší novely?</a:t>
            </a:r>
            <a:br>
              <a:rPr lang="cs-CZ" sz="32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</a:b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2FA824-5A8A-496A-A032-DA557E9381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6226" y="1825624"/>
            <a:ext cx="5200650" cy="4784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Aktuálně:</a:t>
            </a:r>
          </a:p>
          <a:p>
            <a:r>
              <a:rPr lang="cs-CZ" dirty="0"/>
              <a:t>Doposud podali žádost „třetí cestou pouze 2 držitelé</a:t>
            </a:r>
          </a:p>
          <a:p>
            <a:pPr lvl="1"/>
            <a:r>
              <a:rPr lang="cs-CZ" dirty="0"/>
              <a:t>U jednoho držitel pozastavil řízení</a:t>
            </a:r>
          </a:p>
          <a:p>
            <a:pPr lvl="1"/>
            <a:r>
              <a:rPr lang="cs-CZ" dirty="0"/>
              <a:t>Další byl SÚKL zamítnut, držitel podal odvolání na MZ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Ostatní vyčkávají, jak budou probíhat první rozhodnutí..</a:t>
            </a:r>
          </a:p>
          <a:p>
            <a:pPr lvl="1"/>
            <a:r>
              <a:rPr lang="cs-CZ" dirty="0"/>
              <a:t>Podmínka existence „aktivního statutu </a:t>
            </a:r>
            <a:r>
              <a:rPr lang="cs-CZ" dirty="0" err="1"/>
              <a:t>orphanu</a:t>
            </a:r>
            <a:r>
              <a:rPr lang="cs-CZ" dirty="0"/>
              <a:t>“ je omezující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4749B59-D03D-402A-BA09-55322EC7A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53125" y="1825624"/>
            <a:ext cx="5400675" cy="4233863"/>
          </a:xfrm>
        </p:spPr>
        <p:txBody>
          <a:bodyPr>
            <a:normAutofit/>
          </a:bodyPr>
          <a:lstStyle/>
          <a:p>
            <a:r>
              <a:rPr lang="cs-CZ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Dlouho očekávaná novela zatím nepřináší „úlevu“ od používání §16</a:t>
            </a:r>
            <a:r>
              <a:rPr lang="cs-CZ" dirty="0">
                <a:solidFill>
                  <a:srgbClr val="222222"/>
                </a:solidFill>
                <a:latin typeface="Arial" panose="020B0604020202020204" pitchFamily="34" charset="0"/>
              </a:rPr>
              <a:t>, spíše naopak</a:t>
            </a:r>
          </a:p>
          <a:p>
            <a:r>
              <a:rPr lang="cs-CZ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Kladení pod</a:t>
            </a:r>
            <a:r>
              <a:rPr lang="cs-CZ" dirty="0">
                <a:solidFill>
                  <a:srgbClr val="222222"/>
                </a:solidFill>
                <a:latin typeface="Arial" panose="020B0604020202020204" pitchFamily="34" charset="0"/>
              </a:rPr>
              <a:t>mínek, které nejsou explicitně stanoveny v zákoně nepřímo celou „třetí cestu“ zabíjí</a:t>
            </a:r>
          </a:p>
          <a:p>
            <a:r>
              <a:rPr lang="cs-CZ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</a:t>
            </a:r>
            <a:r>
              <a:rPr lang="cs-CZ" b="1" dirty="0">
                <a:solidFill>
                  <a:srgbClr val="222222"/>
                </a:solidFill>
                <a:latin typeface="Arial" panose="020B0604020202020204" pitchFamily="34" charset="0"/>
              </a:rPr>
              <a:t>éky na VO se opět k pacientům nedostanou!!!!</a:t>
            </a:r>
          </a:p>
          <a:p>
            <a:pPr marL="0" indent="0">
              <a:buNone/>
            </a:pPr>
            <a:endParaRPr lang="cs-CZ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991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67BF72-0CE8-4A87-857A-5E68E7D88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48641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sz="44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4. Horizon </a:t>
            </a:r>
            <a:r>
              <a:rPr lang="cs-CZ" sz="4400" b="1" i="0" dirty="0" err="1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scanning</a:t>
            </a:r>
            <a:r>
              <a:rPr lang="cs-CZ" sz="44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 a </a:t>
            </a:r>
            <a:r>
              <a:rPr lang="cs-CZ" b="1" dirty="0">
                <a:solidFill>
                  <a:srgbClr val="0070C0"/>
                </a:solidFill>
                <a:latin typeface="Calibri" panose="020F0502020204030204" pitchFamily="34" charset="0"/>
              </a:rPr>
              <a:t>T</a:t>
            </a:r>
            <a:r>
              <a:rPr lang="cs-CZ" sz="44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erapeutická zpráva </a:t>
            </a:r>
            <a:r>
              <a:rPr lang="cs-CZ" sz="4400" b="1" i="0" dirty="0" err="1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Eurordisu</a:t>
            </a:r>
            <a:r>
              <a:rPr lang="cs-CZ" sz="44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 a jak ji číst, </a:t>
            </a:r>
            <a:r>
              <a:rPr lang="cs-CZ" sz="4400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Bc. A. Arellanesová, Ing. René Břečťan</a:t>
            </a:r>
            <a:br>
              <a:rPr lang="cs-CZ" sz="4400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4FFA4C-E15C-42C3-AA38-B7B7E5BFB4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5760" y="2042161"/>
            <a:ext cx="5654040" cy="4134802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Je důležité sledovat „</a:t>
            </a:r>
            <a:r>
              <a:rPr lang="cs-CZ" dirty="0" err="1"/>
              <a:t>scanovat</a:t>
            </a:r>
            <a:r>
              <a:rPr lang="cs-CZ" dirty="0"/>
              <a:t>“, co farmaceutické společnosti připravují, které léky jsou v procesu posuzování v EMA.</a:t>
            </a:r>
          </a:p>
          <a:p>
            <a:r>
              <a:rPr lang="cs-CZ" dirty="0"/>
              <a:t>Pomocníkem může být </a:t>
            </a:r>
            <a:r>
              <a:rPr lang="cs-CZ" b="1" dirty="0"/>
              <a:t>Terapeutická zpráva </a:t>
            </a:r>
            <a:r>
              <a:rPr lang="cs-CZ" b="1" dirty="0" err="1"/>
              <a:t>Eurordisu</a:t>
            </a:r>
            <a:r>
              <a:rPr lang="cs-CZ" b="1" dirty="0"/>
              <a:t> </a:t>
            </a:r>
            <a:r>
              <a:rPr lang="cs-CZ" dirty="0"/>
              <a:t>(na webu ČAVO)</a:t>
            </a:r>
          </a:p>
          <a:p>
            <a:r>
              <a:rPr lang="cs-CZ" dirty="0"/>
              <a:t>ČAVO má také možnost nahlížení do </a:t>
            </a:r>
            <a:r>
              <a:rPr lang="cs-CZ" dirty="0" err="1"/>
              <a:t>horizom</a:t>
            </a:r>
            <a:r>
              <a:rPr lang="cs-CZ" dirty="0"/>
              <a:t> </a:t>
            </a:r>
            <a:r>
              <a:rPr lang="cs-CZ" dirty="0" err="1"/>
              <a:t>scanning</a:t>
            </a:r>
            <a:endParaRPr lang="cs-CZ" dirty="0"/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F3B8D8E5-8B19-47B6-B1F6-9FAE763B4E8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89040" y="3009260"/>
            <a:ext cx="5734050" cy="3848740"/>
          </a:xfr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FCD20745-8864-4995-B8E8-71C046E4F0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9040" y="1596221"/>
            <a:ext cx="5537200" cy="141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3450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1262</Words>
  <Application>Microsoft Office PowerPoint</Application>
  <PresentationFormat>Širokoúhlá obrazovka</PresentationFormat>
  <Paragraphs>110</Paragraphs>
  <Slides>15</Slides>
  <Notes>2</Notes>
  <HiddenSlides>1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Open Sans</vt:lpstr>
      <vt:lpstr>Symbol</vt:lpstr>
      <vt:lpstr>Times New Roman</vt:lpstr>
      <vt:lpstr>Motiv Office</vt:lpstr>
      <vt:lpstr>Setkání  Pracovní skupiny Pacientské rady pro inovativní léčbu</vt:lpstr>
      <vt:lpstr>Program setkání PS pro inovativní léčbu </vt:lpstr>
      <vt:lpstr>1. Cesta léku na vzácná onemocnění procesem schvalování na EMA: positive opinion, designation, registration with EC,  MUDr. Kateřina Kopečková, FN Motol </vt:lpstr>
      <vt:lpstr>2. Přechodné období: paragraf 16 a stanoviska, než je schválena úhrada třetí cestou?  Nová metodika některých poskytovatelů při žádání na paragraf 16 </vt:lpstr>
      <vt:lpstr>2. Přechodné období: paragraf 16 a stanoviska, než je schválena úhrada třetí cestou?  Nová metodika některých poskytovatelů při žádání na paragraf 16 </vt:lpstr>
      <vt:lpstr>3. Rozdíl mezi termínem "lék na vzácná onemocnění" a „aktivní orphan" - co to znamená v rámci naší novely? </vt:lpstr>
      <vt:lpstr>3. Rozdíl mezi termínem "lék na vzácná onemocnění" a „aktivní orphan" - co to znamená v rámci naší novely? </vt:lpstr>
      <vt:lpstr>3. Rozdíl mezi termínem "lék na vzácná onemocnění" a „aktivní orphan" - co to znamená v rámci naší novely? </vt:lpstr>
      <vt:lpstr>4. Horizon scanning a Terapeutická zpráva Eurordisu a jak ji číst, Bc. A. Arellanesová, Ing. René Břečťan </vt:lpstr>
      <vt:lpstr>Terapeutická zpráva Eurordisu a jak ji číst </vt:lpstr>
      <vt:lpstr>Terapeutická zpráva Eurordisu a jak ji číst</vt:lpstr>
      <vt:lpstr>Terapeutická zpráva Eurordisu a jak ji číst</vt:lpstr>
      <vt:lpstr>Prezentace aplikace PowerPoint</vt:lpstr>
      <vt:lpstr>Prezentace aplikace PowerPoint</vt:lpstr>
      <vt:lpstr>Děkujeme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Setkání Pracovní skupiny Pacientské rady pro inovativní léčbu</dc:title>
  <dc:creator>Anna Arellanesová</dc:creator>
  <cp:lastModifiedBy>Anna Arellanesová</cp:lastModifiedBy>
  <cp:revision>15</cp:revision>
  <dcterms:created xsi:type="dcterms:W3CDTF">2022-05-05T08:08:29Z</dcterms:created>
  <dcterms:modified xsi:type="dcterms:W3CDTF">2022-05-05T11:46:37Z</dcterms:modified>
</cp:coreProperties>
</file>