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5"/>
  </p:sldMasterIdLst>
  <p:notesMasterIdLst>
    <p:notesMasterId r:id="rId15"/>
  </p:notesMasterIdLst>
  <p:handoutMasterIdLst>
    <p:handoutMasterId r:id="rId16"/>
  </p:handoutMasterIdLst>
  <p:sldIdLst>
    <p:sldId id="259" r:id="rId6"/>
    <p:sldId id="554" r:id="rId7"/>
    <p:sldId id="555" r:id="rId8"/>
    <p:sldId id="533" r:id="rId9"/>
    <p:sldId id="556" r:id="rId10"/>
    <p:sldId id="548" r:id="rId11"/>
    <p:sldId id="550" r:id="rId12"/>
    <p:sldId id="557" r:id="rId13"/>
    <p:sldId id="558" r:id="rId1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9" autoAdjust="0"/>
    <p:restoredTop sz="96374" autoAdjust="0"/>
  </p:normalViewPr>
  <p:slideViewPr>
    <p:cSldViewPr>
      <p:cViewPr varScale="1">
        <p:scale>
          <a:sx n="105" d="100"/>
          <a:sy n="105" d="100"/>
        </p:scale>
        <p:origin x="1632" y="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FE1ED-5DDD-41D3-9DAE-72CA78A8B61E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CB993-9291-4835-802E-7CAB701885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07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F20D9-980A-4CCF-94C9-FA1198CCA96C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8ED0B-97CD-4A83-8DE1-3E3DEB1CF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43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ea typeface="ＭＳ Ｐゴシック" charset="0"/>
            </a:endParaRP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C1DDC0D-7191-41C7-95BC-614779817187}" type="slidenum">
              <a:rPr lang="cs-CZ" altLang="cs-CZ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cs-CZ" altLang="cs-CZ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1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F6CFB0E-9386-8D44-8B94-B54F780BA3A6}" type="slidenum">
              <a:rPr lang="cs-CZ" altLang="cs-CZ" sz="1200">
                <a:solidFill>
                  <a:srgbClr val="000000"/>
                </a:solidFill>
                <a:latin typeface="Times New Roman" charset="0"/>
              </a:rPr>
              <a:pPr/>
              <a:t>4</a:t>
            </a:fld>
            <a:endParaRPr lang="cs-CZ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/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034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F6CFB0E-9386-8D44-8B94-B54F780BA3A6}" type="slidenum">
              <a:rPr lang="cs-CZ" altLang="cs-CZ" sz="1200">
                <a:solidFill>
                  <a:srgbClr val="000000"/>
                </a:solidFill>
                <a:latin typeface="Times New Roman" charset="0"/>
              </a:rPr>
              <a:pPr/>
              <a:t>5</a:t>
            </a:fld>
            <a:endParaRPr lang="cs-CZ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/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412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F6CFB0E-9386-8D44-8B94-B54F780BA3A6}" type="slidenum">
              <a:rPr lang="cs-CZ" altLang="cs-CZ" sz="1200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cs-CZ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/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724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F6CFB0E-9386-8D44-8B94-B54F780BA3A6}" type="slidenum">
              <a:rPr lang="cs-CZ" altLang="cs-CZ" sz="1200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cs-CZ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/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67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F6CFB0E-9386-8D44-8B94-B54F780BA3A6}" type="slidenum">
              <a:rPr lang="cs-CZ" altLang="cs-CZ" sz="1200">
                <a:solidFill>
                  <a:srgbClr val="000000"/>
                </a:solidFill>
                <a:latin typeface="Times New Roman" charset="0"/>
              </a:rPr>
              <a:pPr/>
              <a:t>8</a:t>
            </a:fld>
            <a:endParaRPr lang="cs-CZ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/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274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ea typeface="ＭＳ Ｐゴシック" charset="0"/>
            </a:endParaRP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C1DDC0D-7191-41C7-95BC-614779817187}" type="slidenum">
              <a:rPr lang="cs-CZ" altLang="cs-CZ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cs-CZ" altLang="cs-CZ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6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12700" y="1968500"/>
            <a:ext cx="9156700" cy="488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3D61"/>
              </a:solidFill>
              <a:ea typeface="MS PGothic" pitchFamily="34" charset="-128"/>
            </a:endParaRPr>
          </a:p>
        </p:txBody>
      </p:sp>
      <p:pic>
        <p:nvPicPr>
          <p:cNvPr id="5" name="Picture 9" descr="logo_mz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82625"/>
            <a:ext cx="67373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pp_titul_podt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8128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3488" y="2463800"/>
            <a:ext cx="6794500" cy="2189163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3488" y="4857750"/>
            <a:ext cx="6794500" cy="123507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20788" y="6245225"/>
            <a:ext cx="1370012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ECADF9-6C2C-4A99-A654-B1D732C09AE1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142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3257-468D-4033-9A12-4E959DDA41F2}" type="slidenum">
              <a:rPr lang="cs-CZ" altLang="cs-CZ">
                <a:solidFill>
                  <a:srgbClr val="003D61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3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012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9363" y="0"/>
            <a:ext cx="1698625" cy="61261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33488" y="0"/>
            <a:ext cx="4943475" cy="61261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484E0-36DA-4498-B957-B1877EA87267}" type="slidenum">
              <a:rPr lang="cs-CZ" altLang="cs-CZ">
                <a:solidFill>
                  <a:srgbClr val="003D61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3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74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3488" y="0"/>
            <a:ext cx="6794500" cy="105251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488" y="1600200"/>
            <a:ext cx="332105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06938" y="1600200"/>
            <a:ext cx="332105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FE73-6946-4B3B-8407-EEBE03636034}" type="slidenum">
              <a:rPr lang="cs-CZ" altLang="cs-CZ">
                <a:solidFill>
                  <a:srgbClr val="003D61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3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400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9F728-DD93-42BA-AF11-E67F42A9565F}" type="slidenum">
              <a:rPr lang="cs-CZ" altLang="cs-CZ">
                <a:solidFill>
                  <a:srgbClr val="003D61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3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13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CFCC1-7948-4CD1-8C5F-E5294C180738}" type="slidenum">
              <a:rPr lang="cs-CZ" altLang="cs-CZ">
                <a:solidFill>
                  <a:srgbClr val="003D61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3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833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488" y="1600200"/>
            <a:ext cx="332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06938" y="1600200"/>
            <a:ext cx="332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55B85-4388-44EC-9C7E-F0816E6A630A}" type="slidenum">
              <a:rPr lang="cs-CZ" altLang="cs-CZ">
                <a:solidFill>
                  <a:srgbClr val="003D61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3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327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5965C-DEE4-4CCD-89A5-2C63761A7166}" type="slidenum">
              <a:rPr lang="cs-CZ" altLang="cs-CZ">
                <a:solidFill>
                  <a:srgbClr val="003D61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3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826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24002-FDDD-4098-B011-3B62639BE8CD}" type="slidenum">
              <a:rPr lang="cs-CZ" altLang="cs-CZ">
                <a:solidFill>
                  <a:srgbClr val="003D61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3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066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0BA79-E513-48D5-BCD2-051DF00AF81E}" type="slidenum">
              <a:rPr lang="cs-CZ" altLang="cs-CZ">
                <a:solidFill>
                  <a:srgbClr val="003D61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3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36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C027-43EF-4EC6-AAA3-4EE0E8A9A930}" type="slidenum">
              <a:rPr lang="cs-CZ" altLang="cs-CZ">
                <a:solidFill>
                  <a:srgbClr val="003D61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3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50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CF696-02F0-42B2-A00C-FC3FFE61592E}" type="slidenum">
              <a:rPr lang="cs-CZ" altLang="cs-CZ">
                <a:solidFill>
                  <a:srgbClr val="003D61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3D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66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3175" y="0"/>
            <a:ext cx="8024813" cy="107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</a:t>
            </a:r>
            <a:r>
              <a:rPr lang="en-US" altLang="cs-CZ"/>
              <a:t> </a:t>
            </a:r>
            <a:br>
              <a:rPr lang="cs-CZ" altLang="cs-CZ"/>
            </a:br>
            <a:r>
              <a:rPr lang="cs-CZ" altLang="cs-CZ"/>
              <a:t>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3488" y="1600200"/>
            <a:ext cx="67945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3488" y="6245225"/>
            <a:ext cx="137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465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335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07125" y="6245225"/>
            <a:ext cx="1835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San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49F960-9B48-4CBF-ADE7-F87C19A2876C}" type="slidenum">
              <a:rPr lang="cs-CZ" altLang="cs-CZ">
                <a:solidFill>
                  <a:srgbClr val="003D61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3D61"/>
              </a:solidFill>
              <a:ea typeface="MS PGothic" pitchFamily="34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628063" y="558800"/>
            <a:ext cx="522287" cy="522288"/>
          </a:xfrm>
          <a:prstGeom prst="rect">
            <a:avLst/>
          </a:prstGeom>
          <a:solidFill>
            <a:srgbClr val="D311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3D61"/>
              </a:solidFill>
              <a:ea typeface="MS PGothic" pitchFamily="34" charset="-128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8621713" y="0"/>
            <a:ext cx="522287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3D61"/>
              </a:solidFill>
              <a:ea typeface="MS PGothic" pitchFamily="34" charset="-128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8066088" y="558800"/>
            <a:ext cx="522287" cy="5222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3D61"/>
              </a:solidFill>
              <a:ea typeface="MS PGothic" pitchFamily="34" charset="-128"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8066088" y="0"/>
            <a:ext cx="522287" cy="5222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3D61"/>
              </a:solidFill>
              <a:ea typeface="MS PGothic" pitchFamily="34" charset="-128"/>
            </a:endParaRPr>
          </a:p>
        </p:txBody>
      </p:sp>
      <p:pic>
        <p:nvPicPr>
          <p:cNvPr id="1036" name="Picture 15" descr="pp_podtis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8921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94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000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8840"/>
            <a:ext cx="9144000" cy="3168352"/>
          </a:xfrm>
        </p:spPr>
        <p:txBody>
          <a:bodyPr/>
          <a:lstStyle/>
          <a:p>
            <a:pPr algn="ctr" eaLnBrk="1" hangingPunct="1">
              <a:defRPr/>
            </a:pPr>
            <a:b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Elektronizace ve zdravotnictví</a:t>
            </a:r>
            <a:b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Zákon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elektronickém zdravotnictví a bezpečném sdílení dat mezi poskytovateli zdravotních služeb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(zákon o elektronickém zdravotnictví)</a:t>
            </a:r>
            <a:br>
              <a:rPr lang="cs-CZ" dirty="0"/>
            </a:br>
            <a:r>
              <a:rPr lang="cs-CZ" altLang="cs-CZ" sz="3600" dirty="0">
                <a:latin typeface="Calibri" panose="020F0502020204030204" pitchFamily="34" charset="0"/>
              </a:rPr>
              <a:t> </a:t>
            </a:r>
            <a:endParaRPr lang="en-GB" altLang="cs-CZ" sz="4000" b="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6021288"/>
            <a:ext cx="8424936" cy="504056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Národní centrum elektronického zdravotnictví MZ ČR</a:t>
            </a:r>
            <a:r>
              <a:rPr lang="cs-CZ" altLang="cs-CZ" sz="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E6E1F72D-1D79-F944-80BE-107D4F628207}"/>
              </a:ext>
            </a:extLst>
          </p:cNvPr>
          <p:cNvPicPr/>
          <p:nvPr/>
        </p:nvPicPr>
        <p:blipFill>
          <a:blip r:embed="rId3"/>
          <a:srcRect r="63649"/>
          <a:stretch>
            <a:fillRect/>
          </a:stretch>
        </p:blipFill>
        <p:spPr bwMode="auto">
          <a:xfrm>
            <a:off x="7740353" y="476672"/>
            <a:ext cx="1080120" cy="9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243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0BA79-E513-48D5-BCD2-051DF00AF81E}" type="slidenum">
              <a:rPr lang="cs-CZ" altLang="cs-CZ" smtClean="0">
                <a:solidFill>
                  <a:srgbClr val="003D61"/>
                </a:solidFill>
              </a:rPr>
              <a:pPr>
                <a:defRPr/>
              </a:pPr>
              <a:t>2</a:t>
            </a:fld>
            <a:endParaRPr lang="cs-CZ" altLang="cs-CZ">
              <a:solidFill>
                <a:srgbClr val="003D6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6180" y="1246600"/>
            <a:ext cx="79902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Strategické a dlouhodobé cíle zákona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Nastavení pravidel sdílení / výměny informací (zdravotnické dokumentace) ve zdravotnictví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definovaným způsobem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Zefektivnění systému - vznik společných sdílených digitálních služeb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vytvoření navzájem spolupracujícího (interoperabilního)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Podpořit dostupnost zdravotnické dokumentace pro pacienty a péči o vlastní zdraví.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354770" y="216246"/>
            <a:ext cx="6794500" cy="10525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</a:defRPr>
            </a:lvl9pPr>
          </a:lstStyle>
          <a:p>
            <a:r>
              <a:rPr lang="cs-CZ" sz="2800" b="0" kern="0" dirty="0">
                <a:latin typeface="Calibri" panose="020F0502020204030204" pitchFamily="34" charset="0"/>
              </a:rPr>
              <a:t>Proč nový zákon, čeho chceme dosáhnout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6180" y="4869160"/>
            <a:ext cx="7846260" cy="5760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Musíme nejprve vytvořit infrastrukturu elektronizace (digitální služby)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Šipka nahoru 5"/>
          <p:cNvSpPr/>
          <p:nvPr/>
        </p:nvSpPr>
        <p:spPr>
          <a:xfrm rot="11007780">
            <a:off x="2408005" y="4318934"/>
            <a:ext cx="864096" cy="2856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ipka nahoru 6"/>
          <p:cNvSpPr/>
          <p:nvPr/>
        </p:nvSpPr>
        <p:spPr>
          <a:xfrm rot="11007780">
            <a:off x="5358682" y="4318933"/>
            <a:ext cx="864096" cy="2856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Šipka nahoru 7"/>
          <p:cNvSpPr/>
          <p:nvPr/>
        </p:nvSpPr>
        <p:spPr>
          <a:xfrm rot="11007780">
            <a:off x="3890895" y="4318934"/>
            <a:ext cx="864096" cy="2856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DB82EDFF-3A45-0C43-8CB9-9F9C3466A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49"/>
          <a:stretch>
            <a:fillRect/>
          </a:stretch>
        </p:blipFill>
        <p:spPr bwMode="auto">
          <a:xfrm>
            <a:off x="7962900" y="5894213"/>
            <a:ext cx="108108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7F76AF8-B03D-3A43-9529-7111D2E36E67}"/>
              </a:ext>
            </a:extLst>
          </p:cNvPr>
          <p:cNvSpPr txBox="1"/>
          <p:nvPr/>
        </p:nvSpPr>
        <p:spPr>
          <a:xfrm>
            <a:off x="1050132" y="5611400"/>
            <a:ext cx="69127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Usilujeme o vytvoření interoperabilního důvěryhodného prostředí pro všechny realizátory a uživatele služeb elektronického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28194603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2555776" y="2774051"/>
            <a:ext cx="3003277" cy="3969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>
                <a:solidFill>
                  <a:srgbClr val="FF0000"/>
                </a:solidFill>
              </a:rPr>
              <a:t>IDRR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6180" y="1246600"/>
            <a:ext cx="7990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Taktické cíle  - primární úloha nového zákona  </a:t>
            </a:r>
          </a:p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Legislativně podpořit vznik základní organizační a technické infrastruktury elektronického zdravotnictví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354770" y="216246"/>
            <a:ext cx="6794500" cy="10525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bg1"/>
                </a:solidFill>
                <a:latin typeface="GillSans" pitchFamily="34" charset="0"/>
              </a:defRPr>
            </a:lvl9pPr>
          </a:lstStyle>
          <a:p>
            <a:r>
              <a:rPr lang="cs-CZ" sz="2800" b="0" kern="0" dirty="0">
                <a:latin typeface="Calibri" panose="020F0502020204030204" pitchFamily="34" charset="0"/>
              </a:rPr>
              <a:t>Infrastruktura - co to je a co ovlivňuje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703070" y="2852936"/>
            <a:ext cx="3368923" cy="830997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Ovlivňuje procesy ve zdravotnictví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Zvyšuje efektivitu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Posiluje právní jistoty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79512" y="2852936"/>
            <a:ext cx="2253307" cy="830997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Identifikace subjektů nejen v elektronickém světě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627785" y="4653136"/>
            <a:ext cx="2880319" cy="1077218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Index zdravotnické dokumentace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Výměnný systém (zdravotnické dokumentace)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703070" y="4941168"/>
            <a:ext cx="3368923" cy="1077218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Kvalita péče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Efektivita systému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Standardizace elektronické zdravotnické dokumentace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79512" y="4656038"/>
            <a:ext cx="2253307" cy="1077218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Jak lékař získá elektronicky moji zdravotnickou dokumentaci?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627785" y="5805264"/>
            <a:ext cx="2880319" cy="830997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Registr práv a mandátů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684826" y="6123409"/>
            <a:ext cx="3368923" cy="338554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Řízení přístupů k údajům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79512" y="5808951"/>
            <a:ext cx="2253307" cy="830997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Ochrana citlivých údajů    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Právo pacienta skrýt údaje o něm vedené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592288" y="2348880"/>
            <a:ext cx="2880319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Nástroj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667573" y="2375261"/>
            <a:ext cx="3368923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Dopad realizace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44015" y="2352567"/>
            <a:ext cx="2253307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Potřebujeme vyřešit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2627785" y="3140968"/>
            <a:ext cx="2880319" cy="1323439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Autoritativní zdroje údajů rezortu zdravotnictví – registry</a:t>
            </a:r>
          </a:p>
          <a:p>
            <a:pPr algn="ctr"/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703070" y="3717032"/>
            <a:ext cx="3368923" cy="1077218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Rezortní identifikátory provázející elektronickou i listinnou zdravotnickou dokumentaci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Postupná eliminace rodných čísel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79512" y="3717032"/>
            <a:ext cx="2253307" cy="830997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Identifikátory subjektů a jejich zavádění u PZS</a:t>
            </a:r>
          </a:p>
          <a:p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291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04"/>
          <p:cNvSpPr>
            <a:spLocks noChangeArrowheads="1"/>
          </p:cNvSpPr>
          <p:nvPr/>
        </p:nvSpPr>
        <p:spPr bwMode="auto">
          <a:xfrm>
            <a:off x="6011863" y="16684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altLang="cs-CZ">
              <a:ea typeface="Microsoft YaHei" charset="-122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8529A9-9F4C-B445-9377-34D53B16813E}"/>
              </a:ext>
            </a:extLst>
          </p:cNvPr>
          <p:cNvSpPr/>
          <p:nvPr/>
        </p:nvSpPr>
        <p:spPr>
          <a:xfrm>
            <a:off x="1115616" y="1170571"/>
            <a:ext cx="76328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Zákon zavádí „Informační datové rozhraní rezortu zdravotnictví“ (ISVS – informační systém veřejné správy), jehož součástí jsou: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Autoritativní registry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Autoritativní registr poskytovatelů zdravotnických služeb	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Autoritativní registr zdravotnických pracovníků	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Autoritativní registr pacientů 	</a:t>
            </a: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Doplňkový registr k autoritativnímu registru pacientů</a:t>
            </a: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 zdravotnické dokumentace</a:t>
            </a: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 práv a mandátů - p</a:t>
            </a:r>
            <a:r>
              <a:rPr lang="cs-CZ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ráva a povinnosti subjektů (zdravotníků a pacientů) při sdílení údajů o zdravotním stavu</a:t>
            </a:r>
            <a:endParaRPr lang="cs-CZ" b="1" dirty="0">
              <a:solidFill>
                <a:srgbClr val="2929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Emergentní záznam</a:t>
            </a: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Výměnný systém s dočasným ukládáním zdravotnické dokumentace</a:t>
            </a:r>
          </a:p>
          <a:p>
            <a:pPr lvl="0">
              <a:defRPr/>
            </a:pPr>
            <a:endParaRPr lang="cs-CZ" b="1" dirty="0">
              <a:solidFill>
                <a:srgbClr val="2929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Zákon dále upravuje:</a:t>
            </a: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Identifikaci zdravotnických pracovníků, pacientů </a:t>
            </a: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Národní kontaktní místo pro elektronické zdravotnictví</a:t>
            </a: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Pacientský souhrn </a:t>
            </a: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Osobní zdravotní záznam pojištěnce</a:t>
            </a:r>
          </a:p>
          <a:p>
            <a:pPr lvl="0"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277CE6E-483B-2541-90E3-914315732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49"/>
          <a:stretch>
            <a:fillRect/>
          </a:stretch>
        </p:blipFill>
        <p:spPr bwMode="auto">
          <a:xfrm>
            <a:off x="7962900" y="5826125"/>
            <a:ext cx="108108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id="{2BE9C433-3876-564E-BDE1-4DC0C0B65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5888"/>
            <a:ext cx="640819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cs-CZ" sz="3600" dirty="0"/>
              <a:t>Co bude v zákoně o </a:t>
            </a:r>
            <a:r>
              <a:rPr lang="cs-CZ" sz="3600" dirty="0" err="1"/>
              <a:t>eHealth</a:t>
            </a:r>
            <a:r>
              <a:rPr lang="cs-CZ" sz="3600" dirty="0"/>
              <a:t>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0887721"/>
      </p:ext>
    </p:extLst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900113" y="115888"/>
            <a:ext cx="676823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cs-CZ" sz="3200" dirty="0"/>
              <a:t>„Rozdíly“ oproti věcnému záměru</a:t>
            </a:r>
            <a:endParaRPr lang="en-US" sz="32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8529A9-9F4C-B445-9377-34D53B16813E}"/>
              </a:ext>
            </a:extLst>
          </p:cNvPr>
          <p:cNvSpPr/>
          <p:nvPr/>
        </p:nvSpPr>
        <p:spPr>
          <a:xfrm>
            <a:off x="1115616" y="1170571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>
              <a:defRPr/>
            </a:pPr>
            <a:r>
              <a:rPr lang="cs-CZ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Oblasti elektronizace, které aktuálně: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cs-CZ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nepotřebují legislativní zakotvení, nebo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cs-CZ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potřebují časový odstup na jejich zákonnou úpravu </a:t>
            </a:r>
            <a:r>
              <a:rPr lang="cs-CZ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(vše najednou je spolehlivý recept na odmítnutí návrhu zákona)</a:t>
            </a:r>
          </a:p>
          <a:p>
            <a:pPr>
              <a:defRPr/>
            </a:pPr>
            <a:endParaRPr lang="cs-CZ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Portál elektronického zdravotnictví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- dle připomínkového řízení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 služeb elektronického zdravotnictví – </a:t>
            </a:r>
            <a:r>
              <a:rPr lang="cs-CZ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 zákon o právu na digitální službu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 bude součástí IDRR – </a:t>
            </a:r>
            <a:r>
              <a:rPr lang="cs-CZ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neidentifikována potřeba regulace</a:t>
            </a: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Vydávání identitních prostředků pro zdravotnické pracovníky – přichází nová éra, nejméně vhodný okamžik, vysoké náklady, nové technologie</a:t>
            </a:r>
          </a:p>
          <a:p>
            <a:pPr lvl="0">
              <a:defRPr/>
            </a:pPr>
            <a:endParaRPr lang="cs-CZ" b="1" dirty="0">
              <a:solidFill>
                <a:srgbClr val="2929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Zákon dále upravuje: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Standardy EZ - zákon upravuje povinnost MZ / </a:t>
            </a:r>
            <a:r>
              <a:rPr lang="cs-CZ" b="1" dirty="0" err="1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NCeZ</a:t>
            </a:r>
            <a:endParaRPr lang="cs-CZ" b="1" dirty="0">
              <a:solidFill>
                <a:srgbClr val="2929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Národní kontaktní místo pro elektronické zdravotnictví a pacientský souhrn</a:t>
            </a: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Emergentní záznam</a:t>
            </a: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Osobní zdravotní záznam pacienta / pojištěnce</a:t>
            </a:r>
          </a:p>
          <a:p>
            <a:pPr lvl="0"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553220DE-2FE5-BD4D-A42C-910CB0DC4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49"/>
          <a:stretch>
            <a:fillRect/>
          </a:stretch>
        </p:blipFill>
        <p:spPr bwMode="auto">
          <a:xfrm>
            <a:off x="7962900" y="5826125"/>
            <a:ext cx="108108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906561"/>
      </p:ext>
    </p:extLst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683568" y="115888"/>
            <a:ext cx="727933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36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Architektura k zákonu</a:t>
            </a:r>
          </a:p>
        </p:txBody>
      </p:sp>
      <p:sp>
        <p:nvSpPr>
          <p:cNvPr id="29699" name="Rectangle 204"/>
          <p:cNvSpPr>
            <a:spLocks noChangeArrowheads="1"/>
          </p:cNvSpPr>
          <p:nvPr/>
        </p:nvSpPr>
        <p:spPr bwMode="auto">
          <a:xfrm>
            <a:off x="5940152" y="170080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altLang="cs-CZ">
              <a:ea typeface="Microsoft YaHei" charset="-122"/>
            </a:endParaRP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0C98E5EB-760A-7948-828F-943DED10D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49"/>
          <a:stretch>
            <a:fillRect/>
          </a:stretch>
        </p:blipFill>
        <p:spPr bwMode="auto">
          <a:xfrm>
            <a:off x="7962900" y="5826125"/>
            <a:ext cx="108108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DD4EB15-3A60-C948-9150-36400DDCB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6" y="1098203"/>
            <a:ext cx="9109390" cy="47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13045"/>
      </p:ext>
    </p:extLst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683568" y="115888"/>
            <a:ext cx="727933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36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Architektura detail</a:t>
            </a:r>
          </a:p>
        </p:txBody>
      </p:sp>
      <p:sp>
        <p:nvSpPr>
          <p:cNvPr id="29699" name="Rectangle 204"/>
          <p:cNvSpPr>
            <a:spLocks noChangeArrowheads="1"/>
          </p:cNvSpPr>
          <p:nvPr/>
        </p:nvSpPr>
        <p:spPr bwMode="auto">
          <a:xfrm>
            <a:off x="5940152" y="170080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altLang="cs-CZ">
              <a:ea typeface="Microsoft YaHei" charset="-122"/>
            </a:endParaRP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0C98E5EB-760A-7948-828F-943DED10D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49"/>
          <a:stretch>
            <a:fillRect/>
          </a:stretch>
        </p:blipFill>
        <p:spPr bwMode="auto">
          <a:xfrm>
            <a:off x="7962900" y="5826125"/>
            <a:ext cx="108108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6A00699-75B0-4F77-A50B-D1FE41346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044"/>
            <a:ext cx="9144000" cy="34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7797"/>
      </p:ext>
    </p:extLst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04"/>
          <p:cNvSpPr>
            <a:spLocks noChangeArrowheads="1"/>
          </p:cNvSpPr>
          <p:nvPr/>
        </p:nvSpPr>
        <p:spPr bwMode="auto">
          <a:xfrm>
            <a:off x="6011863" y="16684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altLang="cs-CZ">
              <a:ea typeface="Microsoft YaHei" charset="-122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1DFDEA7-EFD5-4C43-A257-F07193DA0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9144000" cy="62752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19908A-5E62-4081-ADB5-23907DE6D85E}"/>
              </a:ext>
            </a:extLst>
          </p:cNvPr>
          <p:cNvSpPr txBox="1">
            <a:spLocks noChangeArrowheads="1"/>
          </p:cNvSpPr>
          <p:nvPr/>
        </p:nvSpPr>
        <p:spPr>
          <a:xfrm rot="19236924">
            <a:off x="143632" y="1034580"/>
            <a:ext cx="3254008" cy="100771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isometricOffAxis2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000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50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1" hangingPunct="1">
              <a:defRPr/>
            </a:pPr>
            <a:r>
              <a:rPr lang="cs-CZ" sz="4400" kern="0" dirty="0"/>
              <a:t>www.nsez.cz</a:t>
            </a:r>
            <a:endParaRPr lang="cs-CZ" sz="5400" kern="0" dirty="0"/>
          </a:p>
        </p:txBody>
      </p:sp>
    </p:spTree>
    <p:extLst>
      <p:ext uri="{BB962C8B-B14F-4D97-AF65-F5344CB8AC3E}">
        <p14:creationId xmlns:p14="http://schemas.microsoft.com/office/powerpoint/2010/main" val="4063004473"/>
      </p:ext>
    </p:extLst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08921"/>
            <a:ext cx="7632700" cy="864096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Děkujeme za pozornost</a:t>
            </a:r>
            <a:br>
              <a:rPr lang="cs-CZ" altLang="cs-CZ" sz="4000" dirty="0"/>
            </a:br>
            <a:endParaRPr lang="en-GB" altLang="cs-CZ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429397"/>
            <a:ext cx="7272337" cy="2519883"/>
          </a:xfrm>
        </p:spPr>
        <p:txBody>
          <a:bodyPr/>
          <a:lstStyle/>
          <a:p>
            <a:pPr marL="0" indent="0" algn="ctr" eaLnBrk="1" hangingPunct="1">
              <a:defRPr/>
            </a:pPr>
            <a:endParaRPr lang="cs-CZ" sz="2400" dirty="0"/>
          </a:p>
          <a:p>
            <a:pPr marL="0" indent="0" algn="ctr" eaLnBrk="1" hangingPunct="1">
              <a:defRPr/>
            </a:pPr>
            <a:r>
              <a:rPr lang="cs-CZ" sz="2400" dirty="0"/>
              <a:t>Národní centrum elektronického zdravotnictví</a:t>
            </a:r>
          </a:p>
          <a:p>
            <a:pPr marL="0" indent="0" algn="ctr" eaLnBrk="1" hangingPunct="1">
              <a:defRPr/>
            </a:pPr>
            <a:endParaRPr lang="cs-CZ" sz="2400" dirty="0"/>
          </a:p>
          <a:p>
            <a:pPr marL="0" indent="0" algn="ctr" eaLnBrk="1" hangingPunct="1">
              <a:defRPr/>
            </a:pPr>
            <a:r>
              <a:rPr lang="cs-CZ" sz="7200" b="1" dirty="0"/>
              <a:t>www.nsez.cz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5854257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sablona_prezentace">
  <a:themeElements>
    <a:clrScheme name="sablona_prezentace 1">
      <a:dk1>
        <a:srgbClr val="003D61"/>
      </a:dk1>
      <a:lt1>
        <a:srgbClr val="FFFFFF"/>
      </a:lt1>
      <a:dk2>
        <a:srgbClr val="FFFFFF"/>
      </a:dk2>
      <a:lt2>
        <a:srgbClr val="858585"/>
      </a:lt2>
      <a:accent1>
        <a:srgbClr val="FDBB30"/>
      </a:accent1>
      <a:accent2>
        <a:srgbClr val="C2CD23"/>
      </a:accent2>
      <a:accent3>
        <a:srgbClr val="FFFFFF"/>
      </a:accent3>
      <a:accent4>
        <a:srgbClr val="003352"/>
      </a:accent4>
      <a:accent5>
        <a:srgbClr val="FEDAAD"/>
      </a:accent5>
      <a:accent6>
        <a:srgbClr val="B0BA1F"/>
      </a:accent6>
      <a:hlink>
        <a:srgbClr val="003D61"/>
      </a:hlink>
      <a:folHlink>
        <a:srgbClr val="858585"/>
      </a:folHlink>
    </a:clrScheme>
    <a:fontScheme name="sablona_prezentace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blona_prezentace 1">
        <a:dk1>
          <a:srgbClr val="003D61"/>
        </a:dk1>
        <a:lt1>
          <a:srgbClr val="FFFFFF"/>
        </a:lt1>
        <a:dk2>
          <a:srgbClr val="FFFFFF"/>
        </a:dk2>
        <a:lt2>
          <a:srgbClr val="858585"/>
        </a:lt2>
        <a:accent1>
          <a:srgbClr val="FDBB30"/>
        </a:accent1>
        <a:accent2>
          <a:srgbClr val="C2CD23"/>
        </a:accent2>
        <a:accent3>
          <a:srgbClr val="FFFFFF"/>
        </a:accent3>
        <a:accent4>
          <a:srgbClr val="003352"/>
        </a:accent4>
        <a:accent5>
          <a:srgbClr val="FEDAAD"/>
        </a:accent5>
        <a:accent6>
          <a:srgbClr val="B0BA1F"/>
        </a:accent6>
        <a:hlink>
          <a:srgbClr val="003D61"/>
        </a:hlink>
        <a:folHlink>
          <a:srgbClr val="8585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7C1A30CCF1C14EBF46F03585996B2B" ma:contentTypeVersion="0" ma:contentTypeDescription="Vytvoří nový dokument" ma:contentTypeScope="" ma:versionID="420c510fe7e608c3cd7f061bfeb1d361">
  <xsd:schema xmlns:xsd="http://www.w3.org/2001/XMLSchema" xmlns:xs="http://www.w3.org/2001/XMLSchema" xmlns:p="http://schemas.microsoft.com/office/2006/metadata/properties" xmlns:ns2="f297f8c0-5dda-4ddc-8aa4-d08cd49df30a" targetNamespace="http://schemas.microsoft.com/office/2006/metadata/properties" ma:root="true" ma:fieldsID="aab3eca2191c7c546baad89a744f7843" ns2:_="">
    <xsd:import namespace="f297f8c0-5dda-4ddc-8aa4-d08cd49df30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7f8c0-5dda-4ddc-8aa4-d08cd49df30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297f8c0-5dda-4ddc-8aa4-d08cd49df30a">R5P3566ZXRPQ-2115794864-1069</_dlc_DocId>
    <_dlc_DocIdUrl xmlns="f297f8c0-5dda-4ddc-8aa4-d08cd49df30a">
      <Url>https://sp.kcict.cz/sites/mz-ext/opz1/_layouts/15/DocIdRedir.aspx?ID=R5P3566ZXRPQ-2115794864-1069</Url>
      <Description>R5P3566ZXRPQ-2115794864-1069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C1F3D2A-47B0-4D28-9036-676C5EA83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7f8c0-5dda-4ddc-8aa4-d08cd49df3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022144-A3A1-4CC2-918C-F496EB396F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E8505F-2E0A-4F7F-A779-792841EF8DD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297f8c0-5dda-4ddc-8aa4-d08cd49df30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057B5F1-9488-4A53-9E75-0DBC2BA67E1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7271</TotalTime>
  <Words>478</Words>
  <Application>Microsoft Macintosh PowerPoint</Application>
  <PresentationFormat>Předvádění na obrazovce (4:3)</PresentationFormat>
  <Paragraphs>90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Garamond</vt:lpstr>
      <vt:lpstr>GillSans</vt:lpstr>
      <vt:lpstr>Times New Roman</vt:lpstr>
      <vt:lpstr>Wingdings</vt:lpstr>
      <vt:lpstr>1_sablona_prezentace</vt:lpstr>
      <vt:lpstr> Elektronizace ve zdravotnictví  Zákon elektronickém zdravotnictví a bezpečném sdílení dat mezi poskytovateli zdravotních služeb  (zákon o elektronickém zdravotnictví)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 </vt:lpstr>
    </vt:vector>
  </TitlesOfParts>
  <Company>MZČR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Telemedicína/mHealth</dc:title>
  <dc:creator>Plass Petr</dc:creator>
  <cp:lastModifiedBy>Martin Zeman</cp:lastModifiedBy>
  <cp:revision>283</cp:revision>
  <cp:lastPrinted>2017-11-01T08:50:09Z</cp:lastPrinted>
  <dcterms:created xsi:type="dcterms:W3CDTF">2016-06-15T12:24:14Z</dcterms:created>
  <dcterms:modified xsi:type="dcterms:W3CDTF">2019-12-03T13:40:10Z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0x010100247C1A30CCF1C14EBF46F03585996B2B</vt:lpwstr>
  </property>
  <property fmtid="{D5CDD505-2E9C-101B-9397-08002B2CF9AE}" pid="3" name="_dlc_DocIdItemGuid">
    <vt:lpwstr>4a51fa55-0350-452b-91f3-b8d6f685ae0f</vt:lpwstr>
  </property>
</Properties>
</file>