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306" r:id="rId5"/>
    <p:sldId id="418" r:id="rId6"/>
    <p:sldId id="304" r:id="rId7"/>
    <p:sldId id="318" r:id="rId8"/>
    <p:sldId id="305" r:id="rId9"/>
    <p:sldId id="262" r:id="rId10"/>
    <p:sldId id="28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49E96-6EF6-492D-9F77-9CB42E12FB58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BFE4-A243-4CFD-8A5A-3394B3184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2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93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05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01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4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9F071-FA94-42C2-AE5E-AAF32E1FD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638959-B3B9-4039-A069-D5A922034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086953-1AF0-4D4F-97A8-4CFEC991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A2109-77AD-4E98-8777-4F0F73FF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87BC17-DE36-44A1-8E3A-3E11D2BB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00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BF28A-06A3-4C75-B1B1-AB006279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DC5061-4526-4604-A60B-42FEEA393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55F56E-5543-4BBD-9CBB-694D8F4B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364935-DEEF-429F-A911-5BC5ABB3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78F142-DA5B-4CC8-BF7D-E5E30455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14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3B4CF3-17DD-40EF-BCA0-36A80DF50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8DC898-2EAD-49A6-9063-17B462CA6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2B22AF-E724-4E9A-864B-6D001036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3FDFDB-201E-4F69-83A9-51FC7C67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66349C-6F34-4A53-AB6E-EEE3E6E4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1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CD6AA-456D-4708-8ABE-0239EEE8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AD60EC-7067-4C34-9EF9-2D66D2BA3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85334A-FCF5-4C6D-BD9C-68D1A794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20107-DFE5-43B3-A633-FFE20B6C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95DA92-F793-44F0-979D-154AC2CE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60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F9EB6-0671-42BB-91B4-1B82C76B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4DAACC-CC0F-4B57-901D-D283C4D7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1DC0A1-007C-4586-B82F-A1920194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D158A9-7458-4AF8-B6C9-1F12B785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7F143D-67D4-4FC5-AA3F-95457195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55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6AFB3-5A3F-40F9-85A8-8E1337A6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67C0C-0874-4EF1-B261-3C39DFB59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3DA416-0A13-4853-BC67-A69A3690A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D0D7FC-95F3-4465-84DF-68FEC48A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EEE4FF-C607-421D-AB16-0100171D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E250B2-C68C-49C2-9056-5DC0E115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09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49ADD-AE86-4BB9-BA1E-C0B48AB1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B7688F-1B05-4598-A7B0-15171CFC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D0B1E5-EC94-4437-A1EE-70E3CF8B3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7C8F5C-CA82-417F-B100-8FDC3B228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897472-B31E-4517-AE99-5A7EF3635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E2FEAD-D6D4-440F-8655-2D34D3F6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65B0173-BB0D-4102-8A18-83CE43E5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2124AD-6C0D-4C36-A48F-7A0005B5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41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B9C01-7143-4E78-A0C8-B612CC5B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F001BD-A014-47D4-A77B-1B94D26E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F8F894-B816-42FB-8EC2-5DDBEC2B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6A6E6D-6DF7-4A48-934B-A7BE5537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81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A73E5E-E679-4C61-B763-238CC412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A9D970-3562-4587-BD35-CFCE4083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89B7D4-BB6D-4302-AB42-715796B9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81D19-EB98-43C8-ACEB-481B3C29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05DDA-62D7-490B-85E7-57666F84C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8E077F-D085-4929-8310-C43A8D0EE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AC57EA-ADC6-4E2C-80EC-55DC1F26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0A612F-E541-4FE0-A1F1-6D53AE41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8566F1-6F8D-464E-ADAF-EBEEC799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31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73A6E-D469-4C36-9CFF-BF43DBE2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08A104-15B5-4FBF-859B-6967026F7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8B6072-BC6E-44F8-AD68-3AB136D9E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88ED49-D25E-4F10-830E-25D36E75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785C23-B3F2-4AE8-9195-5455C2AF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6231ED-5790-4015-95BD-54303D76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1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2C4D2E-FEC8-46B5-84AB-148727E0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31F3F3-E448-4336-A9C6-0DDFB7C7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B1EE8C-E36B-45F8-931E-8AA156B55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836D-6549-4F11-B164-23FD4D05D1B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87ACB2-1AA3-48AB-AB07-907FBB328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360EEF-C766-4156-A21D-F90D69475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3E83-3C07-4953-9E92-69EDD2AAF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health/documents/community-register/html/index_en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D0D3D4-46CE-4118-A978-6C98A3C99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9112"/>
            <a:ext cx="9144000" cy="1655762"/>
          </a:xfrm>
        </p:spPr>
        <p:txBody>
          <a:bodyPr>
            <a:noAutofit/>
          </a:bodyPr>
          <a:lstStyle/>
          <a:p>
            <a:r>
              <a:rPr lang="cs-CZ" sz="3600" b="1"/>
              <a:t>1</a:t>
            </a:r>
            <a:r>
              <a:rPr lang="cs-CZ" sz="3600" b="1" dirty="0"/>
              <a:t>0</a:t>
            </a:r>
            <a:r>
              <a:rPr lang="cs-CZ" sz="3600" b="1"/>
              <a:t>. </a:t>
            </a:r>
            <a:r>
              <a:rPr lang="cs-CZ" sz="3600" b="1" dirty="0"/>
              <a:t>setkání </a:t>
            </a:r>
            <a:br>
              <a:rPr lang="cs-CZ" sz="3600" b="1" dirty="0"/>
            </a:br>
            <a:r>
              <a:rPr lang="cs-CZ" sz="3600" b="1" dirty="0"/>
              <a:t>Pracovní skupiny Pacientské rady pro inovativní léčbu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91138B-5AA1-4D8E-9544-91459CF1E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5032"/>
            <a:ext cx="9144000" cy="1021976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Ministerstvo zdravotnictví</a:t>
            </a:r>
          </a:p>
          <a:p>
            <a:r>
              <a:rPr lang="cs-CZ" dirty="0">
                <a:solidFill>
                  <a:srgbClr val="0070C0"/>
                </a:solidFill>
              </a:rPr>
              <a:t>28. 6. 2022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78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ývojový diagram: sloučení 16">
            <a:extLst>
              <a:ext uri="{FF2B5EF4-FFF2-40B4-BE49-F238E27FC236}">
                <a16:creationId xmlns:a16="http://schemas.microsoft.com/office/drawing/2014/main" id="{74DD3421-7FA8-C7A9-ACA5-A97001E7E82E}"/>
              </a:ext>
            </a:extLst>
          </p:cNvPr>
          <p:cNvSpPr/>
          <p:nvPr/>
        </p:nvSpPr>
        <p:spPr>
          <a:xfrm rot="16200000">
            <a:off x="2559182" y="-920799"/>
            <a:ext cx="4170362" cy="9288725"/>
          </a:xfrm>
          <a:prstGeom prst="flowChartMer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5968BC9-A047-3DF8-B578-5E24FDFEC453}"/>
              </a:ext>
            </a:extLst>
          </p:cNvPr>
          <p:cNvSpPr/>
          <p:nvPr/>
        </p:nvSpPr>
        <p:spPr>
          <a:xfrm>
            <a:off x="2059514" y="3276236"/>
            <a:ext cx="6729251" cy="90106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E2F95F35-2700-4D87-998C-0B4233DC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5" y="681037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  <a:latin typeface="+mn-lt"/>
              </a:rPr>
              <a:t>Proces vypadá jednoduše..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ECE6E7-590B-4484-4330-39B82255B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001" y="5026131"/>
            <a:ext cx="1865529" cy="1110108"/>
          </a:xfrm>
        </p:spPr>
        <p:txBody>
          <a:bodyPr/>
          <a:lstStyle/>
          <a:p>
            <a:pPr marL="114300" indent="0">
              <a:buNone/>
            </a:pPr>
            <a:r>
              <a:rPr lang="cs-CZ" dirty="0"/>
              <a:t>Diagnóza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90879C-DF58-A7DC-F48E-541FAB787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017" y="3129150"/>
            <a:ext cx="1325563" cy="13255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753CB31-01AF-C87E-4D5E-4CFC82E0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772" y="3150821"/>
            <a:ext cx="1305455" cy="130545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5E6407-9DF3-A314-D6C9-F3838941F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01" y="3197763"/>
            <a:ext cx="1258513" cy="1258513"/>
          </a:xfrm>
          <a:prstGeom prst="rect">
            <a:avLst/>
          </a:prstGeom>
        </p:spPr>
      </p:pic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A748F4F7-1300-154A-D92F-EE66C35B73FC}"/>
              </a:ext>
            </a:extLst>
          </p:cNvPr>
          <p:cNvSpPr txBox="1">
            <a:spLocks/>
          </p:cNvSpPr>
          <p:nvPr/>
        </p:nvSpPr>
        <p:spPr>
          <a:xfrm>
            <a:off x="4471130" y="4907500"/>
            <a:ext cx="2528854" cy="120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cs-CZ" dirty="0"/>
              <a:t>Specializovaná péče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D1255657-EF15-27F1-D99A-9DEC0EE49E68}"/>
              </a:ext>
            </a:extLst>
          </p:cNvPr>
          <p:cNvSpPr txBox="1">
            <a:spLocks/>
          </p:cNvSpPr>
          <p:nvPr/>
        </p:nvSpPr>
        <p:spPr>
          <a:xfrm>
            <a:off x="9035119" y="4983794"/>
            <a:ext cx="1865529" cy="82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cs-CZ" dirty="0"/>
              <a:t>Léčba</a:t>
            </a:r>
          </a:p>
        </p:txBody>
      </p:sp>
    </p:spTree>
    <p:extLst>
      <p:ext uri="{BB962C8B-B14F-4D97-AF65-F5344CB8AC3E}">
        <p14:creationId xmlns:p14="http://schemas.microsoft.com/office/powerpoint/2010/main" val="6410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5" grpId="0" build="p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02290-6F18-4D71-B75C-DFC325AB1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6113"/>
            <a:ext cx="9144000" cy="1720569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+mn-lt"/>
              </a:rPr>
              <a:t>Program setkání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E05FE8-D35F-4E56-A453-CF1708589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2651761"/>
            <a:ext cx="10552176" cy="3560126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cs-CZ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Vstup LPVO do úhrad a jejich cesta k pacientům – současná situace</a:t>
            </a:r>
          </a:p>
          <a:p>
            <a:pPr marL="342900" indent="-342900" algn="l">
              <a:buFont typeface="+mj-lt"/>
              <a:buAutoNum type="arabicPeriod"/>
            </a:pPr>
            <a:r>
              <a:rPr lang="cs-CZ" sz="28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„Přechodné období“: §16 a stanoviska, než je schválena úhrada třetí cestou?</a:t>
            </a:r>
          </a:p>
          <a:p>
            <a:pPr marL="342900" indent="-342900" algn="l">
              <a:buFont typeface="+mj-lt"/>
              <a:buAutoNum type="arabicPeriod"/>
            </a:pPr>
            <a:r>
              <a:rPr lang="cs-CZ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Otázky spojené s novou legislativou – diskuze s hosty a členy PS</a:t>
            </a:r>
            <a:endParaRPr lang="cs-CZ" sz="2800" b="1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cs-CZ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Rozšíření PS pro inovativní léčbu i na další témata k dostupnosti péče a k úhradám (výsledek výjezdního zasedání Pacientské rady)</a:t>
            </a:r>
            <a:endParaRPr lang="cs-CZ" sz="2800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50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1046534" y="755915"/>
            <a:ext cx="109178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solidFill>
                  <a:srgbClr val="0070C0"/>
                </a:solidFill>
                <a:latin typeface="+mn-lt"/>
              </a:rPr>
              <a:t>Jaké jsou možnosti vstupu LPVO do úhrad</a:t>
            </a:r>
            <a:endParaRPr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C53936-E6CF-4584-ACDE-7287F4AF0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983" y="2156782"/>
            <a:ext cx="9734973" cy="657014"/>
          </a:xfrm>
        </p:spPr>
        <p:txBody>
          <a:bodyPr/>
          <a:lstStyle/>
          <a:p>
            <a:pPr marL="114300" indent="0">
              <a:buNone/>
            </a:pPr>
            <a:r>
              <a:rPr lang="cs-CZ" sz="2000" dirty="0"/>
              <a:t>Zákon č 48/1997 o veřejném zdravotním pojištění 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EAB825C-2375-4AC5-A4AA-2EE767C1F8A4}"/>
              </a:ext>
            </a:extLst>
          </p:cNvPr>
          <p:cNvSpPr/>
          <p:nvPr/>
        </p:nvSpPr>
        <p:spPr>
          <a:xfrm>
            <a:off x="396243" y="3251409"/>
            <a:ext cx="201676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Trvalá úhrada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(hranice ochoty platit 1,2 </a:t>
            </a:r>
            <a:r>
              <a:rPr lang="cs-CZ" sz="1600" dirty="0" err="1">
                <a:solidFill>
                  <a:schemeClr val="tx1"/>
                </a:solidFill>
              </a:rPr>
              <a:t>mln</a:t>
            </a:r>
            <a:r>
              <a:rPr lang="cs-CZ" sz="1600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56DEABF-862B-486A-B707-F1D233DD608A}"/>
              </a:ext>
            </a:extLst>
          </p:cNvPr>
          <p:cNvSpPr/>
          <p:nvPr/>
        </p:nvSpPr>
        <p:spPr>
          <a:xfrm>
            <a:off x="2637544" y="3251409"/>
            <a:ext cx="201676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Výjimečná úhrada §16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04CB566-DCDF-438D-91C8-96EC0D008316}"/>
              </a:ext>
            </a:extLst>
          </p:cNvPr>
          <p:cNvSpPr/>
          <p:nvPr/>
        </p:nvSpPr>
        <p:spPr>
          <a:xfrm>
            <a:off x="4878845" y="3235139"/>
            <a:ext cx="201676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Dočasná úhrada VILP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(§39d)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9388C7E1-8846-41EE-B02C-A457EE132700}"/>
              </a:ext>
            </a:extLst>
          </p:cNvPr>
          <p:cNvSpPr/>
          <p:nvPr/>
        </p:nvSpPr>
        <p:spPr>
          <a:xfrm>
            <a:off x="7120146" y="3251409"/>
            <a:ext cx="201676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Úhrada léků pro vzácná onemocnění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(§39da)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333B532-3EC8-448C-ADDD-41D7AE515FF2}"/>
              </a:ext>
            </a:extLst>
          </p:cNvPr>
          <p:cNvSpPr/>
          <p:nvPr/>
        </p:nvSpPr>
        <p:spPr>
          <a:xfrm>
            <a:off x="9339583" y="3256921"/>
            <a:ext cx="201676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Nemocniční léky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F1C493-9C1F-336B-D397-01F10FFD3159}"/>
              </a:ext>
            </a:extLst>
          </p:cNvPr>
          <p:cNvSpPr/>
          <p:nvPr/>
        </p:nvSpPr>
        <p:spPr>
          <a:xfrm>
            <a:off x="810121" y="4757431"/>
            <a:ext cx="10287668" cy="1738085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cs-CZ" sz="2400" b="1" dirty="0"/>
              <a:t>Cíle změn: 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Umožnit vstup LPVO (</a:t>
            </a:r>
            <a:r>
              <a:rPr lang="cs-CZ" sz="2400" b="1" dirty="0" err="1"/>
              <a:t>orphan</a:t>
            </a:r>
            <a:r>
              <a:rPr lang="cs-CZ" sz="2400" b="1" dirty="0"/>
              <a:t> designace) do systému úhrad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Snížit počet LPVO přes §16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Umožnit/zrychlit pacientům s VO  přístup k LPVO</a:t>
            </a:r>
          </a:p>
        </p:txBody>
      </p:sp>
    </p:spTree>
    <p:extLst>
      <p:ext uri="{BB962C8B-B14F-4D97-AF65-F5344CB8AC3E}">
        <p14:creationId xmlns:p14="http://schemas.microsoft.com/office/powerpoint/2010/main" val="418110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70066219-13D8-4509-AEEC-81709014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40" y="742608"/>
            <a:ext cx="1840046" cy="18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3548B8B5-1DE6-47B0-8FEF-1859363E93B4}"/>
              </a:ext>
            </a:extLst>
          </p:cNvPr>
          <p:cNvSpPr/>
          <p:nvPr/>
        </p:nvSpPr>
        <p:spPr>
          <a:xfrm>
            <a:off x="3229646" y="2749688"/>
            <a:ext cx="1183516" cy="186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95E5D1-516B-4392-9BDF-DB1F5F8AB8DC}"/>
              </a:ext>
            </a:extLst>
          </p:cNvPr>
          <p:cNvSpPr/>
          <p:nvPr/>
        </p:nvSpPr>
        <p:spPr>
          <a:xfrm>
            <a:off x="4484473" y="2427393"/>
            <a:ext cx="1566174" cy="891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Hodnotící zpráva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BC00D432-35D5-4BEB-A456-93C06A351D2F}"/>
              </a:ext>
            </a:extLst>
          </p:cNvPr>
          <p:cNvSpPr/>
          <p:nvPr/>
        </p:nvSpPr>
        <p:spPr>
          <a:xfrm>
            <a:off x="6208014" y="2771916"/>
            <a:ext cx="432048" cy="16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01F5113C-1421-4231-8672-BFF9EA4249A2}"/>
              </a:ext>
            </a:extLst>
          </p:cNvPr>
          <p:cNvSpPr/>
          <p:nvPr/>
        </p:nvSpPr>
        <p:spPr>
          <a:xfrm>
            <a:off x="9697803" y="2385527"/>
            <a:ext cx="2174883" cy="93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Doporučení  pro závazné stanovisko úhrady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9F3AFDE-D8B8-4878-9E7A-BB34AF227DFA}"/>
              </a:ext>
            </a:extLst>
          </p:cNvPr>
          <p:cNvSpPr/>
          <p:nvPr/>
        </p:nvSpPr>
        <p:spPr>
          <a:xfrm>
            <a:off x="224626" y="2667780"/>
            <a:ext cx="1131064" cy="37105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Žádost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8F983EFD-21EA-4DDC-A924-9928E137DC5B}"/>
              </a:ext>
            </a:extLst>
          </p:cNvPr>
          <p:cNvSpPr/>
          <p:nvPr/>
        </p:nvSpPr>
        <p:spPr>
          <a:xfrm>
            <a:off x="3133307" y="3950030"/>
            <a:ext cx="1198857" cy="41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350" kern="1200" dirty="0">
                <a:solidFill>
                  <a:prstClr val="white"/>
                </a:solidFill>
                <a:latin typeface="Calibri"/>
              </a:rPr>
              <a:t>odborná společnost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5A4E02BB-B2F7-4C32-85D5-376D8EB26B73}"/>
              </a:ext>
            </a:extLst>
          </p:cNvPr>
          <p:cNvSpPr/>
          <p:nvPr/>
        </p:nvSpPr>
        <p:spPr>
          <a:xfrm>
            <a:off x="3124276" y="3543172"/>
            <a:ext cx="1183516" cy="3780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pojišťovny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Up Arrow 18">
            <a:extLst>
              <a:ext uri="{FF2B5EF4-FFF2-40B4-BE49-F238E27FC236}">
                <a16:creationId xmlns:a16="http://schemas.microsoft.com/office/drawing/2014/main" id="{23C53721-8D3F-467F-81AF-8D8D47B7DA5B}"/>
              </a:ext>
            </a:extLst>
          </p:cNvPr>
          <p:cNvSpPr/>
          <p:nvPr/>
        </p:nvSpPr>
        <p:spPr>
          <a:xfrm>
            <a:off x="3590320" y="3007460"/>
            <a:ext cx="275382" cy="378042"/>
          </a:xfrm>
          <a:prstGeom prst="up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3853CBDB-BC05-46DF-9508-DE4CAFFC3438}"/>
              </a:ext>
            </a:extLst>
          </p:cNvPr>
          <p:cNvSpPr/>
          <p:nvPr/>
        </p:nvSpPr>
        <p:spPr>
          <a:xfrm>
            <a:off x="3124276" y="4412464"/>
            <a:ext cx="1207888" cy="4128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pacientská organizace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2005F9A-AC5C-4D1B-BBF2-2754CA9D384B}"/>
              </a:ext>
            </a:extLst>
          </p:cNvPr>
          <p:cNvCxnSpPr>
            <a:cxnSpLocks/>
          </p:cNvCxnSpPr>
          <p:nvPr/>
        </p:nvCxnSpPr>
        <p:spPr>
          <a:xfrm>
            <a:off x="1276538" y="2081434"/>
            <a:ext cx="9912927" cy="0"/>
          </a:xfrm>
          <a:prstGeom prst="line">
            <a:avLst/>
          </a:prstGeom>
          <a:ln cap="rnd">
            <a:solidFill>
              <a:srgbClr val="84B8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cký objekt 13" descr="Nemocnice obrys">
            <a:extLst>
              <a:ext uri="{FF2B5EF4-FFF2-40B4-BE49-F238E27FC236}">
                <a16:creationId xmlns:a16="http://schemas.microsoft.com/office/drawing/2014/main" id="{26D77C91-220B-46A4-B61C-85ED2E99E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5294" y="1128190"/>
            <a:ext cx="1002308" cy="1002308"/>
          </a:xfrm>
          <a:prstGeom prst="rect">
            <a:avLst/>
          </a:prstGeom>
        </p:spPr>
      </p:pic>
      <p:pic>
        <p:nvPicPr>
          <p:cNvPr id="15" name="Grafický objekt 14" descr="Nemocnice obrys">
            <a:extLst>
              <a:ext uri="{FF2B5EF4-FFF2-40B4-BE49-F238E27FC236}">
                <a16:creationId xmlns:a16="http://schemas.microsoft.com/office/drawing/2014/main" id="{B7C35923-72E9-4B31-96A0-AF80FCCAC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0295" y="1128190"/>
            <a:ext cx="1002308" cy="1002308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BC1A5F0-210E-4130-BFC9-81FD5ED3A858}"/>
              </a:ext>
            </a:extLst>
          </p:cNvPr>
          <p:cNvCxnSpPr/>
          <p:nvPr/>
        </p:nvCxnSpPr>
        <p:spPr>
          <a:xfrm>
            <a:off x="6744559" y="1445231"/>
            <a:ext cx="55002" cy="410992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ight Arrow 6">
            <a:extLst>
              <a:ext uri="{FF2B5EF4-FFF2-40B4-BE49-F238E27FC236}">
                <a16:creationId xmlns:a16="http://schemas.microsoft.com/office/drawing/2014/main" id="{D3AF2DEA-790E-443B-89C2-9EEE7B9D2964}"/>
              </a:ext>
            </a:extLst>
          </p:cNvPr>
          <p:cNvSpPr/>
          <p:nvPr/>
        </p:nvSpPr>
        <p:spPr>
          <a:xfrm>
            <a:off x="9106133" y="2791933"/>
            <a:ext cx="432048" cy="16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4" descr="NÁZEV PŘÍSPĚVKU">
            <a:extLst>
              <a:ext uri="{FF2B5EF4-FFF2-40B4-BE49-F238E27FC236}">
                <a16:creationId xmlns:a16="http://schemas.microsoft.com/office/drawing/2014/main" id="{2AD8FCE0-42D9-4C28-9C3A-7EC4DA39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37" y="1501166"/>
            <a:ext cx="2557282" cy="3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49932B5A-E370-428A-8F9F-EC8BECE96C58}"/>
              </a:ext>
            </a:extLst>
          </p:cNvPr>
          <p:cNvSpPr txBox="1"/>
          <p:nvPr/>
        </p:nvSpPr>
        <p:spPr>
          <a:xfrm>
            <a:off x="1258432" y="2108527"/>
            <a:ext cx="207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84B8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 PROCESS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C3966CF-B4FC-4B15-9162-AC06033AA50C}"/>
              </a:ext>
            </a:extLst>
          </p:cNvPr>
          <p:cNvSpPr txBox="1"/>
          <p:nvPr/>
        </p:nvSpPr>
        <p:spPr>
          <a:xfrm>
            <a:off x="6664384" y="2178957"/>
            <a:ext cx="2234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84B8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APPROVAL PROCESS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13F61B73-011E-4B78-BFBF-CB4EEC09ED02}"/>
              </a:ext>
            </a:extLst>
          </p:cNvPr>
          <p:cNvSpPr/>
          <p:nvPr/>
        </p:nvSpPr>
        <p:spPr>
          <a:xfrm>
            <a:off x="7102063" y="2475929"/>
            <a:ext cx="1563380" cy="8253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350" dirty="0">
                <a:solidFill>
                  <a:prstClr val="white"/>
                </a:solidFill>
                <a:latin typeface="Calibri"/>
              </a:rPr>
              <a:t>Poradní orgán MZ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1C1F0A32-610B-431E-BADD-C9D96E324A48}"/>
              </a:ext>
            </a:extLst>
          </p:cNvPr>
          <p:cNvSpPr/>
          <p:nvPr/>
        </p:nvSpPr>
        <p:spPr>
          <a:xfrm>
            <a:off x="7257432" y="4472690"/>
            <a:ext cx="1198857" cy="453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odborné společnosti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39435B68-2E50-486B-83E9-064D698FBC5D}"/>
              </a:ext>
            </a:extLst>
          </p:cNvPr>
          <p:cNvSpPr/>
          <p:nvPr/>
        </p:nvSpPr>
        <p:spPr>
          <a:xfrm>
            <a:off x="7272773" y="4057551"/>
            <a:ext cx="1183516" cy="3780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350" dirty="0">
                <a:solidFill>
                  <a:schemeClr val="tx1"/>
                </a:solidFill>
                <a:latin typeface="Calibri"/>
              </a:rPr>
              <a:t>pojišťovny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735A31D6-BF30-4099-B261-0E95EAA96CEF}"/>
              </a:ext>
            </a:extLst>
          </p:cNvPr>
          <p:cNvSpPr/>
          <p:nvPr/>
        </p:nvSpPr>
        <p:spPr>
          <a:xfrm>
            <a:off x="7272773" y="4947545"/>
            <a:ext cx="1192547" cy="41281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350" kern="1200" dirty="0">
                <a:solidFill>
                  <a:schemeClr val="tx1"/>
                </a:solidFill>
                <a:latin typeface="Calibri"/>
              </a:rPr>
              <a:t>p</a:t>
            </a:r>
            <a:r>
              <a:rPr kumimoji="0" lang="cs-CZ" sz="135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acienstké</a:t>
            </a: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organizace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F45B23D2-833C-49A0-8FB1-99BD0561ACCA}"/>
              </a:ext>
            </a:extLst>
          </p:cNvPr>
          <p:cNvSpPr/>
          <p:nvPr/>
        </p:nvSpPr>
        <p:spPr>
          <a:xfrm>
            <a:off x="7257432" y="3648434"/>
            <a:ext cx="1183516" cy="3780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350" dirty="0">
                <a:solidFill>
                  <a:prstClr val="white"/>
                </a:solidFill>
                <a:latin typeface="Calibri"/>
              </a:rPr>
              <a:t>MZ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9C75DD7D-5428-490C-A4F7-D8AC552F0789}"/>
              </a:ext>
            </a:extLst>
          </p:cNvPr>
          <p:cNvSpPr/>
          <p:nvPr/>
        </p:nvSpPr>
        <p:spPr>
          <a:xfrm>
            <a:off x="6932348" y="2399053"/>
            <a:ext cx="2014163" cy="32661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ight Arrow 6">
            <a:extLst>
              <a:ext uri="{FF2B5EF4-FFF2-40B4-BE49-F238E27FC236}">
                <a16:creationId xmlns:a16="http://schemas.microsoft.com/office/drawing/2014/main" id="{36C5F190-95AF-4AEE-8D8F-CD1034C7507F}"/>
              </a:ext>
            </a:extLst>
          </p:cNvPr>
          <p:cNvSpPr/>
          <p:nvPr/>
        </p:nvSpPr>
        <p:spPr>
          <a:xfrm rot="5400000">
            <a:off x="10713429" y="3963337"/>
            <a:ext cx="206154" cy="139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288CDE64-B877-4AB3-A040-32A520D09838}"/>
              </a:ext>
            </a:extLst>
          </p:cNvPr>
          <p:cNvSpPr/>
          <p:nvPr/>
        </p:nvSpPr>
        <p:spPr>
          <a:xfrm>
            <a:off x="9744973" y="4164102"/>
            <a:ext cx="2080540" cy="728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Závazné stanovisko ANO/NE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642BFF60-F38F-4E10-9773-604A4D32B16B}"/>
              </a:ext>
            </a:extLst>
          </p:cNvPr>
          <p:cNvSpPr/>
          <p:nvPr/>
        </p:nvSpPr>
        <p:spPr>
          <a:xfrm>
            <a:off x="10219711" y="3532105"/>
            <a:ext cx="1131064" cy="37105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ministr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F7D190EB-134B-4362-BBB3-E19617B9F3EC}"/>
              </a:ext>
            </a:extLst>
          </p:cNvPr>
          <p:cNvSpPr/>
          <p:nvPr/>
        </p:nvSpPr>
        <p:spPr>
          <a:xfrm>
            <a:off x="4701007" y="3863644"/>
            <a:ext cx="1131064" cy="609046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Komentáře, vyjádření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Arrow 6">
            <a:extLst>
              <a:ext uri="{FF2B5EF4-FFF2-40B4-BE49-F238E27FC236}">
                <a16:creationId xmlns:a16="http://schemas.microsoft.com/office/drawing/2014/main" id="{182B1692-2D8B-4685-97E9-07FC06AF4858}"/>
              </a:ext>
            </a:extLst>
          </p:cNvPr>
          <p:cNvSpPr/>
          <p:nvPr/>
        </p:nvSpPr>
        <p:spPr>
          <a:xfrm rot="16200000">
            <a:off x="5018379" y="3506876"/>
            <a:ext cx="432048" cy="16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CF6B7F34-5055-4B95-9F0F-8FDBB3318D44}"/>
              </a:ext>
            </a:extLst>
          </p:cNvPr>
          <p:cNvSpPr/>
          <p:nvPr/>
        </p:nvSpPr>
        <p:spPr>
          <a:xfrm>
            <a:off x="1791149" y="2443475"/>
            <a:ext cx="1372103" cy="8253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350" dirty="0">
                <a:solidFill>
                  <a:prstClr val="white"/>
                </a:solidFill>
                <a:latin typeface="Calibri"/>
              </a:rPr>
              <a:t>SÚKL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ight Arrow 6">
            <a:extLst>
              <a:ext uri="{FF2B5EF4-FFF2-40B4-BE49-F238E27FC236}">
                <a16:creationId xmlns:a16="http://schemas.microsoft.com/office/drawing/2014/main" id="{8A274571-9D42-4D67-9A8F-135C4B98E05C}"/>
              </a:ext>
            </a:extLst>
          </p:cNvPr>
          <p:cNvSpPr/>
          <p:nvPr/>
        </p:nvSpPr>
        <p:spPr>
          <a:xfrm>
            <a:off x="1435233" y="2829603"/>
            <a:ext cx="275382" cy="138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Grafický objekt 34" descr="Přesýpací hodiny 90% se souvislou výplní">
            <a:extLst>
              <a:ext uri="{FF2B5EF4-FFF2-40B4-BE49-F238E27FC236}">
                <a16:creationId xmlns:a16="http://schemas.microsoft.com/office/drawing/2014/main" id="{36023DDF-342F-4489-AB27-A28363E95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226" y="5994064"/>
            <a:ext cx="516464" cy="516464"/>
          </a:xfrm>
          <a:prstGeom prst="rect">
            <a:avLst/>
          </a:prstGeom>
        </p:spPr>
      </p:pic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520887FE-5B82-4A31-A7D0-484885B6384D}"/>
              </a:ext>
            </a:extLst>
          </p:cNvPr>
          <p:cNvCxnSpPr/>
          <p:nvPr/>
        </p:nvCxnSpPr>
        <p:spPr>
          <a:xfrm flipV="1">
            <a:off x="1509486" y="6306457"/>
            <a:ext cx="9514114" cy="5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226;p27">
            <a:extLst>
              <a:ext uri="{FF2B5EF4-FFF2-40B4-BE49-F238E27FC236}">
                <a16:creationId xmlns:a16="http://schemas.microsoft.com/office/drawing/2014/main" id="{85CD3948-33E3-41FE-B67D-EBCB8175D3BA}"/>
              </a:ext>
            </a:extLst>
          </p:cNvPr>
          <p:cNvSpPr txBox="1">
            <a:spLocks/>
          </p:cNvSpPr>
          <p:nvPr/>
        </p:nvSpPr>
        <p:spPr>
          <a:xfrm>
            <a:off x="1588714" y="5725580"/>
            <a:ext cx="635468" cy="70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0" name="Google Shape;226;p27">
            <a:extLst>
              <a:ext uri="{FF2B5EF4-FFF2-40B4-BE49-F238E27FC236}">
                <a16:creationId xmlns:a16="http://schemas.microsoft.com/office/drawing/2014/main" id="{FD6AF608-A26B-4BBE-824B-66FAEB27A3DB}"/>
              </a:ext>
            </a:extLst>
          </p:cNvPr>
          <p:cNvSpPr txBox="1">
            <a:spLocks/>
          </p:cNvSpPr>
          <p:nvPr/>
        </p:nvSpPr>
        <p:spPr>
          <a:xfrm>
            <a:off x="3858282" y="5725580"/>
            <a:ext cx="635468" cy="70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endParaRPr lang="cs-CZ" sz="20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1" name="Google Shape;226;p27">
            <a:extLst>
              <a:ext uri="{FF2B5EF4-FFF2-40B4-BE49-F238E27FC236}">
                <a16:creationId xmlns:a16="http://schemas.microsoft.com/office/drawing/2014/main" id="{B0824B70-0AC8-4436-9944-0B06193C78B8}"/>
              </a:ext>
            </a:extLst>
          </p:cNvPr>
          <p:cNvSpPr txBox="1">
            <a:spLocks/>
          </p:cNvSpPr>
          <p:nvPr/>
        </p:nvSpPr>
        <p:spPr>
          <a:xfrm>
            <a:off x="5196603" y="5725580"/>
            <a:ext cx="1602958" cy="70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110 + 15</a:t>
            </a: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2" name="Google Shape;226;p27">
            <a:extLst>
              <a:ext uri="{FF2B5EF4-FFF2-40B4-BE49-F238E27FC236}">
                <a16:creationId xmlns:a16="http://schemas.microsoft.com/office/drawing/2014/main" id="{6E91B151-AB7E-4A09-A741-C54DE86CC4C8}"/>
              </a:ext>
            </a:extLst>
          </p:cNvPr>
          <p:cNvSpPr txBox="1">
            <a:spLocks/>
          </p:cNvSpPr>
          <p:nvPr/>
        </p:nvSpPr>
        <p:spPr>
          <a:xfrm>
            <a:off x="10364780" y="5725580"/>
            <a:ext cx="635468" cy="70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3" name="Right Arrow 6">
            <a:extLst>
              <a:ext uri="{FF2B5EF4-FFF2-40B4-BE49-F238E27FC236}">
                <a16:creationId xmlns:a16="http://schemas.microsoft.com/office/drawing/2014/main" id="{492DBE77-4FE1-46B5-8D31-C01DF46EB610}"/>
              </a:ext>
            </a:extLst>
          </p:cNvPr>
          <p:cNvSpPr/>
          <p:nvPr/>
        </p:nvSpPr>
        <p:spPr>
          <a:xfrm rot="5400000">
            <a:off x="10751835" y="4979515"/>
            <a:ext cx="206154" cy="139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3BA72600-B32C-4287-959B-6AFFF7F2BD65}"/>
              </a:ext>
            </a:extLst>
          </p:cNvPr>
          <p:cNvSpPr/>
          <p:nvPr/>
        </p:nvSpPr>
        <p:spPr>
          <a:xfrm>
            <a:off x="10309843" y="5179924"/>
            <a:ext cx="1131064" cy="37105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SÚKL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ight Arrow 6">
            <a:extLst>
              <a:ext uri="{FF2B5EF4-FFF2-40B4-BE49-F238E27FC236}">
                <a16:creationId xmlns:a16="http://schemas.microsoft.com/office/drawing/2014/main" id="{718B2A53-73A2-4CC1-92D9-617FDFD3CBBF}"/>
              </a:ext>
            </a:extLst>
          </p:cNvPr>
          <p:cNvSpPr/>
          <p:nvPr/>
        </p:nvSpPr>
        <p:spPr>
          <a:xfrm rot="5400000">
            <a:off x="10728675" y="3347011"/>
            <a:ext cx="206154" cy="139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Google Shape;226;p27">
            <a:extLst>
              <a:ext uri="{FF2B5EF4-FFF2-40B4-BE49-F238E27FC236}">
                <a16:creationId xmlns:a16="http://schemas.microsoft.com/office/drawing/2014/main" id="{9FB6EEDA-9E0B-4606-8869-CFAAA14934DD}"/>
              </a:ext>
            </a:extLst>
          </p:cNvPr>
          <p:cNvSpPr txBox="1">
            <a:spLocks/>
          </p:cNvSpPr>
          <p:nvPr/>
        </p:nvSpPr>
        <p:spPr>
          <a:xfrm>
            <a:off x="47438" y="5715440"/>
            <a:ext cx="768435" cy="70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dny</a:t>
            </a: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8" name="Nadpis 1">
            <a:extLst>
              <a:ext uri="{FF2B5EF4-FFF2-40B4-BE49-F238E27FC236}">
                <a16:creationId xmlns:a16="http://schemas.microsoft.com/office/drawing/2014/main" id="{056F334F-8A28-3536-83AC-8139D325D8EB}"/>
              </a:ext>
            </a:extLst>
          </p:cNvPr>
          <p:cNvSpPr txBox="1">
            <a:spLocks/>
          </p:cNvSpPr>
          <p:nvPr/>
        </p:nvSpPr>
        <p:spPr>
          <a:xfrm>
            <a:off x="3328252" y="-574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správního řízení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5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4190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solidFill>
                  <a:srgbClr val="0070C0"/>
                </a:solidFill>
                <a:latin typeface="+mn-lt"/>
              </a:rPr>
              <a:t>Aktuální stav - počet podání k 28. 6. 2022</a:t>
            </a:r>
            <a:endParaRPr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" name="Zástupný text 2">
            <a:extLst>
              <a:ext uri="{FF2B5EF4-FFF2-40B4-BE49-F238E27FC236}">
                <a16:creationId xmlns:a16="http://schemas.microsoft.com/office/drawing/2014/main" id="{DAD7B6BB-9FB5-4D45-9FF3-F31C7ABD525E}"/>
              </a:ext>
            </a:extLst>
          </p:cNvPr>
          <p:cNvSpPr txBox="1">
            <a:spLocks/>
          </p:cNvSpPr>
          <p:nvPr/>
        </p:nvSpPr>
        <p:spPr>
          <a:xfrm>
            <a:off x="4738185" y="2392361"/>
            <a:ext cx="9734973" cy="65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endParaRPr lang="cs-CZ" sz="2000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0796A97-E6BB-94C9-EBF3-F2021B63D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791845"/>
              </p:ext>
            </p:extLst>
          </p:nvPr>
        </p:nvGraphicFramePr>
        <p:xfrm>
          <a:off x="946571" y="1755986"/>
          <a:ext cx="9281161" cy="444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8483747" imgH="4063805" progId="Excel.Sheet.12">
                  <p:embed/>
                </p:oleObj>
              </mc:Choice>
              <mc:Fallback>
                <p:oleObj name="Worksheet" r:id="rId4" imgW="8483747" imgH="406380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20796A97-E6BB-94C9-EBF3-F2021B63D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6571" y="1755986"/>
                        <a:ext cx="9281161" cy="4446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79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E698BDA-E2CD-48BE-A48D-E7ABB595C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482" y="6371640"/>
            <a:ext cx="5672866" cy="4863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Zdroj: Terapeutická zpráva </a:t>
            </a:r>
            <a:r>
              <a:rPr lang="cs-CZ" dirty="0" err="1"/>
              <a:t>Eurordisu</a:t>
            </a:r>
            <a:r>
              <a:rPr lang="cs-CZ" dirty="0"/>
              <a:t> květen 2022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CDBE58-2FCF-4567-BC83-EE2D479D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015" y="56470"/>
            <a:ext cx="8272630" cy="61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2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156515C3-2D16-4875-D782-460C1C716846}"/>
              </a:ext>
            </a:extLst>
          </p:cNvPr>
          <p:cNvSpPr/>
          <p:nvPr/>
        </p:nvSpPr>
        <p:spPr>
          <a:xfrm>
            <a:off x="2479964" y="2057060"/>
            <a:ext cx="1835704" cy="103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solidFill>
                  <a:srgbClr val="0070C0"/>
                </a:solidFill>
                <a:latin typeface="+mn-lt"/>
              </a:rPr>
              <a:t>Stav LPVO květen 2022</a:t>
            </a:r>
            <a:endParaRPr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Google Shape;227;p27">
            <a:extLst>
              <a:ext uri="{FF2B5EF4-FFF2-40B4-BE49-F238E27FC236}">
                <a16:creationId xmlns:a16="http://schemas.microsoft.com/office/drawing/2014/main" id="{B347AE34-55C3-4FC8-A97A-F45E15D506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4309" y="365125"/>
            <a:ext cx="1916640" cy="877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8261CD82-A6F2-40D9-9D3E-E92FC68EC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295534" cy="4351338"/>
          </a:xfrm>
        </p:spPr>
        <p:txBody>
          <a:bodyPr/>
          <a:lstStyle/>
          <a:p>
            <a:pPr marL="114300" indent="0">
              <a:buNone/>
            </a:pPr>
            <a:endParaRPr lang="cs-CZ" sz="2000" b="1" dirty="0"/>
          </a:p>
          <a:p>
            <a:pPr marL="114300" indent="0">
              <a:buNone/>
            </a:pPr>
            <a:endParaRPr lang="cs-CZ" sz="2000" b="1" dirty="0"/>
          </a:p>
          <a:p>
            <a:pPr marL="114300" indent="0">
              <a:buNone/>
            </a:pPr>
            <a:endParaRPr lang="cs-CZ" sz="2000" b="1" dirty="0"/>
          </a:p>
          <a:p>
            <a:pPr marL="114300" indent="0">
              <a:buNone/>
            </a:pPr>
            <a:endParaRPr lang="cs-CZ" sz="2000" b="1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57E0CA8-EBC3-B98E-84B6-35FFDEE2EC53}"/>
              </a:ext>
            </a:extLst>
          </p:cNvPr>
          <p:cNvSpPr/>
          <p:nvPr/>
        </p:nvSpPr>
        <p:spPr>
          <a:xfrm>
            <a:off x="884095" y="1812650"/>
            <a:ext cx="1461414" cy="6237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2577 </a:t>
            </a:r>
            <a:r>
              <a:rPr lang="cs-CZ" sz="1200" dirty="0" err="1">
                <a:solidFill>
                  <a:schemeClr val="tx1"/>
                </a:solidFill>
              </a:rPr>
              <a:t>orphan</a:t>
            </a:r>
            <a:r>
              <a:rPr lang="cs-CZ" sz="1200" dirty="0">
                <a:solidFill>
                  <a:schemeClr val="tx1"/>
                </a:solidFill>
              </a:rPr>
              <a:t> designací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A442365-E4BD-E92F-B4B0-359374C6F4A0}"/>
              </a:ext>
            </a:extLst>
          </p:cNvPr>
          <p:cNvSpPr/>
          <p:nvPr/>
        </p:nvSpPr>
        <p:spPr>
          <a:xfrm>
            <a:off x="2635002" y="1812650"/>
            <a:ext cx="1461414" cy="6237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220 autorizovaných LP VO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BEDF3D3-F905-3D4D-52E2-22FEAEC31259}"/>
              </a:ext>
            </a:extLst>
          </p:cNvPr>
          <p:cNvSpPr/>
          <p:nvPr/>
        </p:nvSpPr>
        <p:spPr>
          <a:xfrm>
            <a:off x="4315668" y="1825625"/>
            <a:ext cx="1524426" cy="7816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140 (161) </a:t>
            </a:r>
            <a:r>
              <a:rPr lang="cs-CZ" sz="1200" dirty="0">
                <a:solidFill>
                  <a:schemeClr val="tx1"/>
                </a:solidFill>
              </a:rPr>
              <a:t>marketingová autorizace + </a:t>
            </a:r>
            <a:r>
              <a:rPr lang="cs-CZ" sz="1200" dirty="0" err="1">
                <a:solidFill>
                  <a:schemeClr val="tx1"/>
                </a:solidFill>
              </a:rPr>
              <a:t>orphan</a:t>
            </a:r>
            <a:r>
              <a:rPr lang="cs-CZ" sz="1200" dirty="0">
                <a:solidFill>
                  <a:schemeClr val="tx1"/>
                </a:solidFill>
              </a:rPr>
              <a:t> status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492F5DE6-D3E7-1BAA-6F22-27B7929C9F35}"/>
              </a:ext>
            </a:extLst>
          </p:cNvPr>
          <p:cNvSpPr/>
          <p:nvPr/>
        </p:nvSpPr>
        <p:spPr>
          <a:xfrm>
            <a:off x="4347174" y="3195203"/>
            <a:ext cx="1461414" cy="9082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74 </a:t>
            </a:r>
            <a:r>
              <a:rPr lang="cs-CZ" sz="1200" dirty="0">
                <a:solidFill>
                  <a:schemeClr val="tx1"/>
                </a:solidFill>
              </a:rPr>
              <a:t>odstraněny z registru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4D0111A9-573B-D049-5285-315337D59CE5}"/>
              </a:ext>
            </a:extLst>
          </p:cNvPr>
          <p:cNvSpPr txBox="1">
            <a:spLocks/>
          </p:cNvSpPr>
          <p:nvPr/>
        </p:nvSpPr>
        <p:spPr>
          <a:xfrm>
            <a:off x="4191027" y="2509512"/>
            <a:ext cx="2753876" cy="47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Community Register of orphan medicinal products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 /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active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Šipka: ohnutá 3">
            <a:extLst>
              <a:ext uri="{FF2B5EF4-FFF2-40B4-BE49-F238E27FC236}">
                <a16:creationId xmlns:a16="http://schemas.microsoft.com/office/drawing/2014/main" id="{C92D4BEC-F550-C8DB-FDE1-3F4EB26D3866}"/>
              </a:ext>
            </a:extLst>
          </p:cNvPr>
          <p:cNvSpPr/>
          <p:nvPr/>
        </p:nvSpPr>
        <p:spPr>
          <a:xfrm rot="10800000" flipH="1">
            <a:off x="4096416" y="2160125"/>
            <a:ext cx="189222" cy="118155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EB8A05F3-789E-1474-BF39-8310B9D0B3FA}"/>
              </a:ext>
            </a:extLst>
          </p:cNvPr>
          <p:cNvSpPr/>
          <p:nvPr/>
        </p:nvSpPr>
        <p:spPr>
          <a:xfrm>
            <a:off x="4378680" y="4695952"/>
            <a:ext cx="1461414" cy="9082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6 </a:t>
            </a:r>
            <a:r>
              <a:rPr lang="cs-CZ" sz="1200" dirty="0">
                <a:solidFill>
                  <a:schemeClr val="tx1"/>
                </a:solidFill>
              </a:rPr>
              <a:t>odstraněno z trhu</a:t>
            </a:r>
          </a:p>
        </p:txBody>
      </p:sp>
      <p:sp>
        <p:nvSpPr>
          <p:cNvPr id="30" name="Zástupný text 11">
            <a:extLst>
              <a:ext uri="{FF2B5EF4-FFF2-40B4-BE49-F238E27FC236}">
                <a16:creationId xmlns:a16="http://schemas.microsoft.com/office/drawing/2014/main" id="{4E66E6BD-1D18-0CC1-943C-A96EFB1A582C}"/>
              </a:ext>
            </a:extLst>
          </p:cNvPr>
          <p:cNvSpPr txBox="1">
            <a:spLocks/>
          </p:cNvSpPr>
          <p:nvPr/>
        </p:nvSpPr>
        <p:spPr>
          <a:xfrm>
            <a:off x="4152053" y="4045184"/>
            <a:ext cx="3261512" cy="47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Neaktivní //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Withdrawn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expired</a:t>
            </a:r>
            <a:endParaRPr lang="cs-CZ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76FFB9E-8885-74CE-A98B-52BCBBE184BD}"/>
              </a:ext>
            </a:extLst>
          </p:cNvPr>
          <p:cNvSpPr txBox="1"/>
          <p:nvPr/>
        </p:nvSpPr>
        <p:spPr>
          <a:xfrm>
            <a:off x="4440327" y="5691757"/>
            <a:ext cx="1874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Odmítnuté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2DD9079-E0F0-80A4-105D-E9FA767F2772}"/>
              </a:ext>
            </a:extLst>
          </p:cNvPr>
          <p:cNvSpPr txBox="1"/>
          <p:nvPr/>
        </p:nvSpPr>
        <p:spPr>
          <a:xfrm>
            <a:off x="1009227" y="6161195"/>
            <a:ext cx="10003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https://ec.europa.eu/health/documents/community-register/html/index_en.htm</a:t>
            </a:r>
            <a:r>
              <a:rPr lang="cs-CZ" dirty="0"/>
              <a:t> 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0A45D77-FCB3-0FD8-6E8B-3C11083DF96D}"/>
              </a:ext>
            </a:extLst>
          </p:cNvPr>
          <p:cNvCxnSpPr>
            <a:cxnSpLocks/>
          </p:cNvCxnSpPr>
          <p:nvPr/>
        </p:nvCxnSpPr>
        <p:spPr>
          <a:xfrm>
            <a:off x="6842724" y="1443143"/>
            <a:ext cx="89734" cy="463722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Google Shape;153;p5">
            <a:extLst>
              <a:ext uri="{FF2B5EF4-FFF2-40B4-BE49-F238E27FC236}">
                <a16:creationId xmlns:a16="http://schemas.microsoft.com/office/drawing/2014/main" id="{247757E2-0079-BFCB-C4AA-B3BA97B39812}"/>
              </a:ext>
            </a:extLst>
          </p:cNvPr>
          <p:cNvSpPr/>
          <p:nvPr/>
        </p:nvSpPr>
        <p:spPr>
          <a:xfrm>
            <a:off x="7282531" y="2076046"/>
            <a:ext cx="1763010" cy="10294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 dirty="0">
                <a:solidFill>
                  <a:schemeClr val="bg1"/>
                </a:solidFill>
              </a:rPr>
              <a:t>88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bg1"/>
                </a:solidFill>
              </a:rPr>
              <a:t>k dispozici v ČR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49D3F78F-4C81-CFCB-46AF-069221CFE094}"/>
              </a:ext>
            </a:extLst>
          </p:cNvPr>
          <p:cNvSpPr/>
          <p:nvPr/>
        </p:nvSpPr>
        <p:spPr>
          <a:xfrm>
            <a:off x="6488897" y="2018730"/>
            <a:ext cx="329209" cy="13162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ástupný text 11">
            <a:extLst>
              <a:ext uri="{FF2B5EF4-FFF2-40B4-BE49-F238E27FC236}">
                <a16:creationId xmlns:a16="http://schemas.microsoft.com/office/drawing/2014/main" id="{E4C40851-85A7-4AB0-B40D-654BE6C30134}"/>
              </a:ext>
            </a:extLst>
          </p:cNvPr>
          <p:cNvSpPr txBox="1">
            <a:spLocks/>
          </p:cNvSpPr>
          <p:nvPr/>
        </p:nvSpPr>
        <p:spPr>
          <a:xfrm>
            <a:off x="7075797" y="1347394"/>
            <a:ext cx="3261512" cy="47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Dostupné v ČR </a:t>
            </a:r>
          </a:p>
        </p:txBody>
      </p:sp>
      <p:sp>
        <p:nvSpPr>
          <p:cNvPr id="21" name="Zástupný text 11">
            <a:extLst>
              <a:ext uri="{FF2B5EF4-FFF2-40B4-BE49-F238E27FC236}">
                <a16:creationId xmlns:a16="http://schemas.microsoft.com/office/drawing/2014/main" id="{C6045771-B2B0-9CCE-5A53-4BDFA4682D81}"/>
              </a:ext>
            </a:extLst>
          </p:cNvPr>
          <p:cNvSpPr txBox="1">
            <a:spLocks/>
          </p:cNvSpPr>
          <p:nvPr/>
        </p:nvSpPr>
        <p:spPr>
          <a:xfrm>
            <a:off x="5211968" y="1340907"/>
            <a:ext cx="3261512" cy="47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Stav EU</a:t>
            </a:r>
          </a:p>
        </p:txBody>
      </p:sp>
      <p:sp>
        <p:nvSpPr>
          <p:cNvPr id="22" name="Podnadpis 2">
            <a:extLst>
              <a:ext uri="{FF2B5EF4-FFF2-40B4-BE49-F238E27FC236}">
                <a16:creationId xmlns:a16="http://schemas.microsoft.com/office/drawing/2014/main" id="{6E40B018-0A9B-12F5-6606-8F34E3C53CDE}"/>
              </a:ext>
            </a:extLst>
          </p:cNvPr>
          <p:cNvSpPr txBox="1">
            <a:spLocks/>
          </p:cNvSpPr>
          <p:nvPr/>
        </p:nvSpPr>
        <p:spPr>
          <a:xfrm>
            <a:off x="8244629" y="3406523"/>
            <a:ext cx="3261512" cy="1103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cs-CZ" sz="2000" dirty="0"/>
              <a:t>59 skončila MA</a:t>
            </a:r>
          </a:p>
          <a:p>
            <a:pPr marL="342900" indent="-342900"/>
            <a:r>
              <a:rPr lang="cs-CZ" sz="2000" dirty="0"/>
              <a:t> v roce 2022 skončí MA</a:t>
            </a:r>
          </a:p>
          <a:p>
            <a:pPr marL="800100" lvl="1" indent="-342900"/>
            <a:r>
              <a:rPr lang="cs-CZ" sz="1600" dirty="0" err="1"/>
              <a:t>Kalydeco</a:t>
            </a:r>
            <a:r>
              <a:rPr lang="cs-CZ" sz="1600" dirty="0"/>
              <a:t> (7/22)</a:t>
            </a:r>
          </a:p>
          <a:p>
            <a:pPr marL="800100" lvl="1" indent="-342900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1097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B39AD-24AC-4D1B-A7D1-81897338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938" y="263562"/>
            <a:ext cx="9144000" cy="1236318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70C0"/>
                </a:solidFill>
                <a:latin typeface="+mn-lt"/>
              </a:rPr>
              <a:t>Otázky spojené s novou legislativou</a:t>
            </a:r>
            <a:endParaRPr lang="cs-CZ" sz="4400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CD3538-4AF5-4A9D-9209-E886C9458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75" y="2528047"/>
            <a:ext cx="11177195" cy="4066391"/>
          </a:xfrm>
        </p:spPr>
        <p:txBody>
          <a:bodyPr>
            <a:normAutofit/>
          </a:bodyPr>
          <a:lstStyle/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Jak řeší pojišťovny „</a:t>
            </a:r>
            <a:r>
              <a:rPr lang="cs-CZ" b="1" dirty="0"/>
              <a:t>přechodné období</a:t>
            </a:r>
            <a:r>
              <a:rPr lang="cs-CZ" dirty="0"/>
              <a:t>“ před vstupem LPVO do úhrad „třetí cestou“?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Jak mají řešit pacienti </a:t>
            </a:r>
            <a:r>
              <a:rPr lang="cs-CZ" b="1" dirty="0"/>
              <a:t>zamítnutí žádosti na §16 revizní komisí po odvolání</a:t>
            </a:r>
            <a:r>
              <a:rPr lang="cs-CZ" dirty="0"/>
              <a:t>? Mají čekat až se jim zhorší stav a pak žádat znovu?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Jaké je doporučení postupu pro úhradu u </a:t>
            </a:r>
            <a:r>
              <a:rPr lang="cs-CZ" b="1" dirty="0"/>
              <a:t>18+ „neaktivních </a:t>
            </a:r>
            <a:r>
              <a:rPr lang="cs-CZ" b="1" dirty="0" err="1"/>
              <a:t>orphanů</a:t>
            </a:r>
            <a:r>
              <a:rPr lang="cs-CZ" dirty="0"/>
              <a:t>“, které nemají úhradu a jsou určeny pro léčbu VO? 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Jaký bude postup u dalších LPVO, které </a:t>
            </a:r>
            <a:r>
              <a:rPr lang="cs-CZ" b="1" dirty="0"/>
              <a:t>přestanou být aktivním </a:t>
            </a:r>
            <a:r>
              <a:rPr lang="cs-CZ" b="1" dirty="0" err="1"/>
              <a:t>orphanem</a:t>
            </a:r>
            <a:r>
              <a:rPr lang="cs-CZ" b="1" dirty="0"/>
              <a:t> </a:t>
            </a:r>
            <a:r>
              <a:rPr lang="cs-CZ" dirty="0"/>
              <a:t>v roce 2022?</a:t>
            </a:r>
          </a:p>
          <a:p>
            <a:pPr marL="8001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Jaký </a:t>
            </a:r>
            <a:r>
              <a:rPr lang="cs-CZ" b="1" dirty="0"/>
              <a:t>konkrétní postup a doporučení </a:t>
            </a:r>
            <a:r>
              <a:rPr lang="cs-CZ" dirty="0"/>
              <a:t>je u LPVO </a:t>
            </a:r>
            <a:r>
              <a:rPr lang="cs-CZ" dirty="0" err="1"/>
              <a:t>Kalydeco</a:t>
            </a:r>
            <a:r>
              <a:rPr lang="cs-CZ" dirty="0"/>
              <a:t> a </a:t>
            </a:r>
            <a:r>
              <a:rPr lang="cs-CZ" dirty="0" err="1"/>
              <a:t>Kaftrio</a:t>
            </a:r>
            <a:r>
              <a:rPr lang="cs-CZ" dirty="0"/>
              <a:t> 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05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D7DBA-E289-413E-A5C2-E545E43E2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Děkujeme za pozornost a účast!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2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418</Words>
  <Application>Microsoft Office PowerPoint</Application>
  <PresentationFormat>Širokoúhlá obrazovka</PresentationFormat>
  <Paragraphs>78</Paragraphs>
  <Slides>10</Slides>
  <Notes>4</Notes>
  <HiddenSlides>2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Motiv Office</vt:lpstr>
      <vt:lpstr>Worksheet</vt:lpstr>
      <vt:lpstr>10. setkání  Pracovní skupiny Pacientské rady pro inovativní léčbu</vt:lpstr>
      <vt:lpstr>Program setkání </vt:lpstr>
      <vt:lpstr>Jaké jsou možnosti vstupu LPVO do úhrad</vt:lpstr>
      <vt:lpstr>Prezentace aplikace PowerPoint</vt:lpstr>
      <vt:lpstr>Aktuální stav - počet podání k 28. 6. 2022</vt:lpstr>
      <vt:lpstr>Prezentace aplikace PowerPoint</vt:lpstr>
      <vt:lpstr>Stav LPVO květen 2022</vt:lpstr>
      <vt:lpstr>Otázky spojené s novou legislativou</vt:lpstr>
      <vt:lpstr>Děkujeme za pozornost a účast! </vt:lpstr>
      <vt:lpstr>Proces vypadá jednoduše..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Pracovní skupiny Pacientské rady pro inovativní léčbu</dc:title>
  <dc:creator>Anna Arellanesová</dc:creator>
  <cp:lastModifiedBy>Jánišová Kristýna, Mgr.</cp:lastModifiedBy>
  <cp:revision>32</cp:revision>
  <dcterms:created xsi:type="dcterms:W3CDTF">2022-05-05T08:08:29Z</dcterms:created>
  <dcterms:modified xsi:type="dcterms:W3CDTF">2022-09-12T12:54:25Z</dcterms:modified>
</cp:coreProperties>
</file>