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1"/>
    <p:sldMasterId id="2147483671" r:id="rId2"/>
    <p:sldMasterId id="2147483672" r:id="rId3"/>
    <p:sldMasterId id="2147483681" r:id="rId4"/>
    <p:sldMasterId id="2147483693" r:id="rId5"/>
    <p:sldMasterId id="2147483703" r:id="rId6"/>
  </p:sldMasterIdLst>
  <p:notesMasterIdLst>
    <p:notesMasterId r:id="rId37"/>
  </p:notesMasterIdLst>
  <p:sldIdLst>
    <p:sldId id="330" r:id="rId7"/>
    <p:sldId id="325" r:id="rId8"/>
    <p:sldId id="388" r:id="rId9"/>
    <p:sldId id="376" r:id="rId10"/>
    <p:sldId id="374" r:id="rId11"/>
    <p:sldId id="375" r:id="rId12"/>
    <p:sldId id="377" r:id="rId13"/>
    <p:sldId id="378" r:id="rId14"/>
    <p:sldId id="387" r:id="rId15"/>
    <p:sldId id="389" r:id="rId16"/>
    <p:sldId id="360" r:id="rId17"/>
    <p:sldId id="361" r:id="rId18"/>
    <p:sldId id="362" r:id="rId19"/>
    <p:sldId id="363" r:id="rId20"/>
    <p:sldId id="386" r:id="rId21"/>
    <p:sldId id="379" r:id="rId22"/>
    <p:sldId id="373" r:id="rId23"/>
    <p:sldId id="380" r:id="rId24"/>
    <p:sldId id="382" r:id="rId25"/>
    <p:sldId id="383" r:id="rId26"/>
    <p:sldId id="384" r:id="rId27"/>
    <p:sldId id="390" r:id="rId28"/>
    <p:sldId id="391" r:id="rId29"/>
    <p:sldId id="392" r:id="rId30"/>
    <p:sldId id="393" r:id="rId31"/>
    <p:sldId id="394" r:id="rId32"/>
    <p:sldId id="395" r:id="rId33"/>
    <p:sldId id="396" r:id="rId34"/>
    <p:sldId id="397" r:id="rId35"/>
    <p:sldId id="294" r:id="rId36"/>
  </p:sldIdLst>
  <p:sldSz cx="9144000" cy="6858000" type="screen4x3"/>
  <p:notesSz cx="6985000" cy="92837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Gill Sans" panose="020B0604020202020204" charset="0"/>
      <p:regular r:id="rId42"/>
      <p:bold r:id="rId43"/>
    </p:embeddedFont>
    <p:embeddedFont>
      <p:font typeface="Gill Sans MT" panose="020B0502020104020203" pitchFamily="34" charset="-18"/>
      <p:regular r:id="rId44"/>
      <p:bold r:id="rId45"/>
      <p:italic r:id="rId46"/>
      <p:boldItalic r:id="rId47"/>
    </p:embeddedFont>
    <p:embeddedFont>
      <p:font typeface="Candara" panose="020E050203030302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B49A11-FD44-4FDE-B0A0-27E7B85C5078}">
  <a:tblStyle styleId="{98B49A11-FD44-4FDE-B0A0-27E7B85C5078}" styleName="Table_0">
    <a:wholeTbl>
      <a:tcTxStyle b="off" i="off">
        <a:font>
          <a:latin typeface="GillSans"/>
          <a:ea typeface="GillSans"/>
          <a:cs typeface="GillSan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Style>
        <a:tcBdr/>
        <a:fill>
          <a:solidFill>
            <a:srgbClr val="CAECDD"/>
          </a:solidFill>
        </a:fill>
      </a:tcStyle>
    </a:band1H>
    <a:band1V>
      <a:tcStyle>
        <a:tcBdr/>
        <a:fill>
          <a:solidFill>
            <a:srgbClr val="CAECDD"/>
          </a:solidFill>
        </a:fill>
      </a:tcStyle>
    </a:band1V>
    <a:lastCol>
      <a:tcTxStyle b="on" i="off">
        <a:font>
          <a:latin typeface="GillSans"/>
          <a:ea typeface="GillSans"/>
          <a:cs typeface="GillSan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illSans"/>
          <a:ea typeface="GillSans"/>
          <a:cs typeface="GillSan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illSans"/>
          <a:ea typeface="GillSans"/>
          <a:cs typeface="GillSan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Sans"/>
          <a:ea typeface="GillSans"/>
          <a:cs typeface="GillSan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B63E070E-4EE6-439D-BCC3-5389503E0A41}" styleName="Table_1">
    <a:wholeTbl>
      <a:tcTxStyle b="off" i="off">
        <a:font>
          <a:latin typeface="GillSans"/>
          <a:ea typeface="GillSans"/>
          <a:cs typeface="GillSans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/>
          </a:solidFill>
        </a:fill>
      </a:tcStyle>
    </a:band1H>
    <a:band1V>
      <a:tcStyle>
        <a:tcBdr/>
        <a:fill>
          <a:solidFill>
            <a:schemeClr val="accent3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Sans"/>
          <a:ea typeface="GillSans"/>
          <a:cs typeface="GillSans"/>
        </a:font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2.fntdata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4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12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7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2.xml"/><Relationship Id="rId51" Type="http://schemas.openxmlformats.org/officeDocument/2006/relationships/font" Target="fonts/font14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6985000" cy="9283699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 txBox="1"/>
          <p:nvPr/>
        </p:nvSpPr>
        <p:spPr>
          <a:xfrm>
            <a:off x="0" y="0"/>
            <a:ext cx="3027594" cy="464705"/>
          </a:xfrm>
          <a:prstGeom prst="rect">
            <a:avLst/>
          </a:prstGeom>
          <a:noFill/>
          <a:ln>
            <a:noFill/>
          </a:ln>
        </p:spPr>
        <p:txBody>
          <a:bodyPr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"/>
          <p:cNvSpPr txBox="1"/>
          <p:nvPr/>
        </p:nvSpPr>
        <p:spPr>
          <a:xfrm>
            <a:off x="3957405" y="0"/>
            <a:ext cx="3027594" cy="464705"/>
          </a:xfrm>
          <a:prstGeom prst="rect">
            <a:avLst/>
          </a:prstGeom>
          <a:noFill/>
          <a:ln>
            <a:noFill/>
          </a:ln>
        </p:spPr>
        <p:txBody>
          <a:bodyPr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2"/>
            <a:ext cx="4643438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98175" y="4410982"/>
            <a:ext cx="5588652" cy="41764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22860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22860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22860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/>
          <p:nvPr/>
        </p:nvSpPr>
        <p:spPr>
          <a:xfrm>
            <a:off x="0" y="8817510"/>
            <a:ext cx="3027594" cy="464704"/>
          </a:xfrm>
          <a:prstGeom prst="rect">
            <a:avLst/>
          </a:prstGeom>
          <a:noFill/>
          <a:ln>
            <a:noFill/>
          </a:ln>
        </p:spPr>
        <p:txBody>
          <a:bodyPr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3957405" y="8817510"/>
            <a:ext cx="3025964" cy="4632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85401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3438" cy="34813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  <a:defRPr/>
            </a:pPr>
            <a:fld id="{00000000-1234-1234-1234-123412341234}" type="slidenum">
              <a:rPr lang="cs-CZ" smtClean="0">
                <a:latin typeface="Times New Roman"/>
                <a:ea typeface="Times New Roman"/>
                <a:cs typeface="Times New Roman"/>
                <a:sym typeface="Times New Roman"/>
              </a:rPr>
              <a:pPr>
                <a:buSzPct val="25000"/>
                <a:defRPr/>
              </a:pPr>
              <a:t>7</a:t>
            </a:fld>
            <a:endParaRPr lang="cs-CZ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132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sldNum" idx="12"/>
          </p:nvPr>
        </p:nvSpPr>
        <p:spPr>
          <a:xfrm>
            <a:off x="3957405" y="8817510"/>
            <a:ext cx="3025964" cy="4632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 lang="cs-CZ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5025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98174" y="4410982"/>
            <a:ext cx="5590283" cy="417788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Paní Ředinová + Ondra Srb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cs-CZ" smtClean="0">
                <a:latin typeface="Times New Roman"/>
                <a:ea typeface="Times New Roman"/>
                <a:cs typeface="Times New Roman"/>
                <a:sym typeface="Times New Roman"/>
              </a:rPr>
              <a:pPr>
                <a:buSzPct val="25000"/>
              </a:pPr>
              <a:t>16</a:t>
            </a:fld>
            <a:endParaRPr lang="cs-CZ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4595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Paní Ředinová + Ondra Srb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cs-CZ" smtClean="0">
                <a:latin typeface="Times New Roman"/>
                <a:ea typeface="Times New Roman"/>
                <a:cs typeface="Times New Roman"/>
                <a:sym typeface="Times New Roman"/>
              </a:rPr>
              <a:pPr>
                <a:buSzPct val="25000"/>
              </a:pPr>
              <a:t>18</a:t>
            </a:fld>
            <a:endParaRPr lang="cs-CZ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4595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Paní Ředinová + Ondra Srb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cs-CZ" smtClean="0">
                <a:latin typeface="Times New Roman"/>
                <a:ea typeface="Times New Roman"/>
                <a:cs typeface="Times New Roman"/>
                <a:sym typeface="Times New Roman"/>
              </a:rPr>
              <a:pPr>
                <a:buSzPct val="25000"/>
              </a:pPr>
              <a:t>19</a:t>
            </a:fld>
            <a:endParaRPr lang="cs-CZ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4595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Paní Ředinová + Ondra Srb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cs-CZ" smtClean="0">
                <a:latin typeface="Times New Roman"/>
                <a:ea typeface="Times New Roman"/>
                <a:cs typeface="Times New Roman"/>
                <a:sym typeface="Times New Roman"/>
              </a:rPr>
              <a:pPr>
                <a:buSzPct val="25000"/>
              </a:pPr>
              <a:t>20</a:t>
            </a:fld>
            <a:endParaRPr lang="cs-CZ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4595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Paní Ředinová + Ondra Srb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cs-CZ" smtClean="0">
                <a:latin typeface="Times New Roman"/>
                <a:ea typeface="Times New Roman"/>
                <a:cs typeface="Times New Roman"/>
                <a:sym typeface="Times New Roman"/>
              </a:rPr>
              <a:pPr>
                <a:buSzPct val="25000"/>
              </a:pPr>
              <a:t>21</a:t>
            </a:fld>
            <a:endParaRPr lang="cs-CZ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4595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Paní Ředinová + Ondra Srb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cs-CZ" smtClean="0">
                <a:latin typeface="Times New Roman"/>
                <a:ea typeface="Times New Roman"/>
                <a:cs typeface="Times New Roman"/>
                <a:sym typeface="Times New Roman"/>
              </a:rPr>
              <a:pPr>
                <a:buSzPct val="25000"/>
              </a:pPr>
              <a:t>24</a:t>
            </a:fld>
            <a:endParaRPr lang="cs-CZ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4595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Paní Ředinová + Ondra Srb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cs-CZ" smtClean="0">
                <a:latin typeface="Times New Roman"/>
                <a:ea typeface="Times New Roman"/>
                <a:cs typeface="Times New Roman"/>
                <a:sym typeface="Times New Roman"/>
              </a:rPr>
              <a:pPr>
                <a:buSzPct val="25000"/>
              </a:pPr>
              <a:t>25</a:t>
            </a:fld>
            <a:endParaRPr lang="cs-CZ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4595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Paní Ředinová + Ondra Srb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cs-CZ" smtClean="0">
                <a:latin typeface="Times New Roman"/>
                <a:ea typeface="Times New Roman"/>
                <a:cs typeface="Times New Roman"/>
                <a:sym typeface="Times New Roman"/>
              </a:rPr>
              <a:pPr>
                <a:buSzPct val="25000"/>
              </a:pPr>
              <a:t>26</a:t>
            </a:fld>
            <a:endParaRPr lang="cs-CZ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459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5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705350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6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7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9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9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7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pPr algn="r">
                <a:buSzPct val="25000"/>
              </a:p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1694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19.8.2019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0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19.8.2019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89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19.8.2019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94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19.8.2019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93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19.8.2019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1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19.8.2019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13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19.8.2019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29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19.8.2019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96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19.8.2019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71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19.8.2019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96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19.8.2019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722312" y="4406918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207134" y="6110305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4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33496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33488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705351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207134" y="6110305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2" y="273068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207134" y="6110305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8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97" y="4800618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97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97" y="5367355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207134" y="6110305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6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96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5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207134" y="6110305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7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77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58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207134" y="6110305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7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207134" y="6245243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pPr algn="r">
                <a:buSzPct val="25000"/>
              </a:p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8712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cs-CZ" smtClean="0">
                <a:solidFill>
                  <a:prstClr val="white"/>
                </a:solidFill>
              </a:rPr>
              <a:pPr algn="r">
                <a:buSzPct val="25000"/>
              </a:pPr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8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1" y="213044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/>
          <a:lstStyle/>
          <a:p>
            <a:fld id="{53E5B4F4-85C0-454C-A64B-7AED8633D6B4}" type="datetimeFigureOut">
              <a:rPr lang="cs-CZ" smtClean="0"/>
              <a:pPr/>
              <a:t>19.8.2019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11051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705350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33496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33488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705351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207134" y="6110305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8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2" y="273068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207134" y="6110305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78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97" y="4800618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97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97" y="5367355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207134" y="6110305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3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96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5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207134" y="6110305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7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77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58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207134" y="6110305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1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207134" y="6245243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pPr algn="r">
                <a:buSzPct val="25000"/>
              </a:p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8637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cs-CZ" smtClean="0">
                <a:solidFill>
                  <a:prstClr val="white"/>
                </a:solidFill>
              </a:rPr>
              <a:pPr algn="r">
                <a:buSzPct val="25000"/>
              </a:pPr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1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722312" y="4406918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207134" y="6110305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1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7924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-12700" y="1968500"/>
            <a:ext cx="9156699" cy="4889500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7700" y="682625"/>
            <a:ext cx="6737349" cy="59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/>
          <p:nvPr/>
        </p:nvSpPr>
        <p:spPr>
          <a:xfrm>
            <a:off x="1220787" y="6245225"/>
            <a:ext cx="1370012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/>
          <p:nvPr/>
        </p:nvSpPr>
        <p:spPr>
          <a:xfrm>
            <a:off x="2916238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75" y="0"/>
            <a:ext cx="8024813" cy="1079499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1233487" y="6110287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50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3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41437"/>
            <a:ext cx="892174" cy="551656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258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75" y="0"/>
            <a:ext cx="8024813" cy="107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/>
          <p:nvPr/>
        </p:nvSpPr>
        <p:spPr>
          <a:xfrm>
            <a:off x="1233487" y="6110287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50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cs-CZ" smtClean="0">
                <a:solidFill>
                  <a:srgbClr val="FFFFFF"/>
                </a:solidFill>
              </a:rPr>
              <a:pPr algn="r">
                <a:buSzPct val="25000"/>
              </a:pPr>
              <a:t>‹#›</a:t>
            </a:fld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3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pic>
        <p:nvPicPr>
          <p:cNvPr id="13" name="Shape 13"/>
          <p:cNvPicPr preferRelativeResize="0"/>
          <p:nvPr userDrawn="1"/>
        </p:nvPicPr>
        <p:blipFill rotWithShape="1"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500"/>
                    </a14:imgEffect>
                    <a14:imgEffect>
                      <a14:saturation sat="375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175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3"/>
          <p:cNvPicPr preferRelativeResize="0"/>
          <p:nvPr userDrawn="1"/>
        </p:nvPicPr>
        <p:blipFill rotWithShape="1">
          <a:blip r:embed="rId12">
            <a:alphaModFix/>
          </a:blip>
          <a:srcRect/>
          <a:stretch/>
        </p:blipFill>
        <p:spPr>
          <a:xfrm>
            <a:off x="0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80993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5B4F4-85C0-454C-A64B-7AED8633D6B4}" type="datetimeFigureOut">
              <a:rPr lang="cs-CZ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/>
              <a:t>19.8.2019</a:t>
            </a:fld>
            <a:endParaRPr lang="cs-CZ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658A-A827-4672-8B57-F16FE90C508A}" type="slidenum">
              <a:rPr lang="cs-CZ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/>
              <a:t>‹#›</a:t>
            </a:fld>
            <a:endParaRPr lang="cs-CZ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0634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258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84" y="18"/>
            <a:ext cx="8024813" cy="107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96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96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/>
          <p:nvPr/>
        </p:nvSpPr>
        <p:spPr>
          <a:xfrm>
            <a:off x="1233496" y="6110305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68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207134" y="6110305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cs-CZ" smtClean="0">
                <a:solidFill>
                  <a:prstClr val="white"/>
                </a:solidFill>
              </a:rPr>
              <a:pPr algn="r">
                <a:buSzPct val="25000"/>
              </a:pPr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5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pic>
        <p:nvPicPr>
          <p:cNvPr id="13" name="Shape 13"/>
          <p:cNvPicPr preferRelativeResize="0"/>
          <p:nvPr userDrawn="1"/>
        </p:nvPicPr>
        <p:blipFill rotWithShape="1">
          <a:blip r:embed="rId12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500"/>
                    </a14:imgEffect>
                    <a14:imgEffect>
                      <a14:saturation sat="375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176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3"/>
          <p:cNvPicPr preferRelativeResize="0"/>
          <p:nvPr userDrawn="1"/>
        </p:nvPicPr>
        <p:blipFill rotWithShape="1">
          <a:blip r:embed="rId14">
            <a:alphaModFix/>
          </a:blip>
          <a:srcRect/>
          <a:stretch/>
        </p:blipFill>
        <p:spPr>
          <a:xfrm>
            <a:off x="2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55382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1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258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84" y="18"/>
            <a:ext cx="8024813" cy="107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96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96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/>
          <p:nvPr/>
        </p:nvSpPr>
        <p:spPr>
          <a:xfrm>
            <a:off x="1233496" y="6110305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68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207134" y="6110305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cs-CZ" smtClean="0">
                <a:solidFill>
                  <a:prstClr val="white"/>
                </a:solidFill>
              </a:rPr>
              <a:pPr algn="r">
                <a:buSzPct val="25000"/>
              </a:pPr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5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pic>
        <p:nvPicPr>
          <p:cNvPr id="13" name="Shape 13"/>
          <p:cNvPicPr preferRelativeResize="0"/>
          <p:nvPr userDrawn="1"/>
        </p:nvPicPr>
        <p:blipFill rotWithShape="1">
          <a:blip r:embed="rId11"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500"/>
                    </a14:imgEffect>
                    <a14:imgEffect>
                      <a14:saturation sat="375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176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3"/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2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9059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propacienty@mzcr.cz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zp.cz/cs/kategorizace-uhradova-regulace-zdravotnickych-prostredku-hrazenych-na-poukaz/informace-pro-pacienty" TargetMode="External"/><Relationship Id="rId7" Type="http://schemas.openxmlformats.org/officeDocument/2006/relationships/hyperlink" Target="https://ppo.mzcr.cz/workGroup/121" TargetMode="External"/><Relationship Id="rId2" Type="http://schemas.openxmlformats.org/officeDocument/2006/relationships/hyperlink" Target="http://www.niszp.cz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ppo.mzcr.cz/" TargetMode="External"/><Relationship Id="rId5" Type="http://schemas.openxmlformats.org/officeDocument/2006/relationships/hyperlink" Target="http://www.sukl.cz/sukl/seznam-zdravotnickych-prostredku-hrazenych-na-poukaz" TargetMode="External"/><Relationship Id="rId4" Type="http://schemas.openxmlformats.org/officeDocument/2006/relationships/hyperlink" Target="http://www.sukl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sz="3600" dirty="0">
              <a:latin typeface="+mj-lt"/>
            </a:endParaRPr>
          </a:p>
          <a:p>
            <a:pPr lvl="0" algn="ctr">
              <a:buSzPct val="25000"/>
            </a:pPr>
            <a:r>
              <a:rPr lang="cs-CZ" sz="3600" dirty="0">
                <a:solidFill>
                  <a:schemeClr val="lt1"/>
                </a:solidFill>
                <a:latin typeface="Gill Sans" panose="020B0604020202020204" charset="0"/>
              </a:rPr>
              <a:t>5</a:t>
            </a:r>
            <a:r>
              <a:rPr lang="cs-CZ" sz="3600" dirty="0" smtClean="0">
                <a:solidFill>
                  <a:schemeClr val="lt1"/>
                </a:solidFill>
                <a:latin typeface="Gill Sans" panose="020B0604020202020204" charset="0"/>
              </a:rPr>
              <a:t>. </a:t>
            </a:r>
            <a:r>
              <a:rPr lang="cs-CZ" sz="3600" dirty="0">
                <a:solidFill>
                  <a:schemeClr val="lt1"/>
                </a:solidFill>
                <a:latin typeface="Gill Sans" panose="020B0604020202020204" charset="0"/>
              </a:rPr>
              <a:t>j</a:t>
            </a:r>
            <a:r>
              <a:rPr lang="cs-CZ" sz="3600" dirty="0" smtClean="0">
                <a:solidFill>
                  <a:schemeClr val="lt1"/>
                </a:solidFill>
                <a:latin typeface="Gill Sans" panose="020B0604020202020204" charset="0"/>
              </a:rPr>
              <a:t>ednání </a:t>
            </a:r>
            <a:r>
              <a:rPr lang="cs-CZ" sz="3600" dirty="0">
                <a:solidFill>
                  <a:schemeClr val="lt1"/>
                </a:solidFill>
                <a:latin typeface="Gill Sans" panose="020B0604020202020204" charset="0"/>
              </a:rPr>
              <a:t>pracovní skupiny Pacientské rady ke zdravotnickým </a:t>
            </a:r>
            <a:r>
              <a:rPr lang="cs-CZ" sz="3600" dirty="0" smtClean="0">
                <a:solidFill>
                  <a:schemeClr val="lt1"/>
                </a:solidFill>
                <a:latin typeface="Gill Sans" panose="020B0604020202020204" charset="0"/>
              </a:rPr>
              <a:t>prostředkům</a:t>
            </a:r>
          </a:p>
          <a:p>
            <a:pPr lvl="0" algn="ctr">
              <a:buSzPct val="25000"/>
            </a:pPr>
            <a:endParaRPr lang="cs-CZ" sz="3600" dirty="0" smtClean="0">
              <a:solidFill>
                <a:schemeClr val="lt1"/>
              </a:solidFill>
              <a:latin typeface="Gill Sans" panose="020B0604020202020204" charset="0"/>
            </a:endParaRPr>
          </a:p>
          <a:p>
            <a:pPr lvl="0" algn="ctr">
              <a:buSzPct val="25000"/>
            </a:pPr>
            <a:r>
              <a:rPr lang="cs-CZ" sz="3600" dirty="0" smtClean="0">
                <a:solidFill>
                  <a:schemeClr val="lt1"/>
                </a:solidFill>
                <a:latin typeface="Gill Sans" panose="020B0604020202020204" charset="0"/>
              </a:rPr>
              <a:t>19. </a:t>
            </a:r>
            <a:r>
              <a:rPr lang="cs-CZ" sz="3600" dirty="0">
                <a:solidFill>
                  <a:schemeClr val="lt1"/>
                </a:solidFill>
                <a:latin typeface="Gill Sans" panose="020B0604020202020204" charset="0"/>
              </a:rPr>
              <a:t>8</a:t>
            </a:r>
            <a:r>
              <a:rPr lang="cs-CZ" sz="3600" dirty="0" smtClean="0">
                <a:solidFill>
                  <a:schemeClr val="lt1"/>
                </a:solidFill>
                <a:latin typeface="Gill Sans" panose="020B0604020202020204" charset="0"/>
              </a:rPr>
              <a:t>. 2019</a:t>
            </a:r>
            <a:endParaRPr lang="cs-CZ" sz="3600" dirty="0">
              <a:solidFill>
                <a:schemeClr val="lt1"/>
              </a:solidFill>
              <a:latin typeface="Gill Sans" panose="020B060402020202020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smtClean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1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576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sz="3600" dirty="0">
              <a:latin typeface="+mj-lt"/>
            </a:endParaRPr>
          </a:p>
          <a:p>
            <a:pPr lvl="0" algn="ctr">
              <a:buSzPct val="25000"/>
            </a:pPr>
            <a:r>
              <a:rPr lang="cs-CZ" sz="3600" dirty="0" smtClean="0">
                <a:solidFill>
                  <a:schemeClr val="lt1"/>
                </a:solidFill>
                <a:latin typeface="Gill Sans" panose="020B0604020202020204" charset="0"/>
              </a:rPr>
              <a:t>Novelizace zákona o veřejném zdravotním pojištění </a:t>
            </a:r>
          </a:p>
          <a:p>
            <a:pPr lvl="0" algn="ctr">
              <a:buSzPct val="25000"/>
            </a:pPr>
            <a:endParaRPr lang="cs-CZ" sz="3600" dirty="0">
              <a:solidFill>
                <a:schemeClr val="lt1"/>
              </a:solidFill>
              <a:latin typeface="Gill Sans" panose="020B0604020202020204" charset="0"/>
            </a:endParaRPr>
          </a:p>
          <a:p>
            <a:pPr lvl="0" algn="ctr">
              <a:buSzPct val="25000"/>
            </a:pPr>
            <a:r>
              <a:rPr lang="cs-CZ" sz="3600" dirty="0" smtClean="0">
                <a:solidFill>
                  <a:schemeClr val="lt1"/>
                </a:solidFill>
                <a:latin typeface="Gill Sans" panose="020B0604020202020204" charset="0"/>
              </a:rPr>
              <a:t>Zdravotnické prostředky na poukaz</a:t>
            </a:r>
            <a:endParaRPr lang="cs-CZ" sz="3600" dirty="0">
              <a:solidFill>
                <a:schemeClr val="lt1"/>
              </a:solidFill>
              <a:latin typeface="Gill Sans" panose="020B060402020202020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smtClean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10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704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altLang="cs-CZ" smtClean="0">
                <a:latin typeface="Arial" charset="0"/>
                <a:cs typeface="Arial" charset="0"/>
              </a:rPr>
              <a:t>Harmonogram implementace v roce 2019</a:t>
            </a:r>
          </a:p>
        </p:txBody>
      </p:sp>
      <p:sp>
        <p:nvSpPr>
          <p:cNvPr id="18434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1233488" y="1341438"/>
            <a:ext cx="7731125" cy="532765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cs-CZ" altLang="cs-CZ" sz="1800" smtClean="0">
                <a:solidFill>
                  <a:srgbClr val="C00000"/>
                </a:solidFill>
                <a:latin typeface="Arial" charset="0"/>
                <a:ea typeface="Candara" pitchFamily="34" charset="0"/>
                <a:cs typeface="Arial" charset="0"/>
              </a:rPr>
              <a:t>1. 1. 2019 </a:t>
            </a:r>
            <a:r>
              <a:rPr lang="cs-CZ" altLang="cs-CZ" sz="1800" smtClean="0">
                <a:latin typeface="Arial" charset="0"/>
                <a:ea typeface="Candara" pitchFamily="34" charset="0"/>
                <a:cs typeface="Arial" charset="0"/>
              </a:rPr>
              <a:t>– vydání konsolidovaného seznamu hrazených ZP </a:t>
            </a:r>
            <a:br>
              <a:rPr lang="cs-CZ" altLang="cs-CZ" sz="1800" smtClean="0">
                <a:latin typeface="Arial" charset="0"/>
                <a:ea typeface="Candara" pitchFamily="34" charset="0"/>
                <a:cs typeface="Arial" charset="0"/>
              </a:rPr>
            </a:br>
            <a:r>
              <a:rPr lang="cs-CZ" altLang="cs-CZ" sz="1800" smtClean="0">
                <a:latin typeface="Arial" charset="0"/>
                <a:ea typeface="Candara" pitchFamily="34" charset="0"/>
                <a:cs typeface="Arial" charset="0"/>
              </a:rPr>
              <a:t>na poukaz</a:t>
            </a:r>
          </a:p>
          <a:p>
            <a:pPr>
              <a:lnSpc>
                <a:spcPct val="130000"/>
              </a:lnSpc>
            </a:pPr>
            <a:r>
              <a:rPr lang="cs-CZ" altLang="cs-CZ" sz="1800" smtClean="0">
                <a:solidFill>
                  <a:srgbClr val="C00000"/>
                </a:solidFill>
                <a:latin typeface="Arial" charset="0"/>
                <a:ea typeface="Candara" pitchFamily="34" charset="0"/>
                <a:cs typeface="Arial" charset="0"/>
              </a:rPr>
              <a:t>1. 1. 2019 </a:t>
            </a:r>
            <a:r>
              <a:rPr lang="cs-CZ" altLang="cs-CZ" sz="1800" smtClean="0">
                <a:latin typeface="Arial" charset="0"/>
                <a:ea typeface="Candara" pitchFamily="34" charset="0"/>
                <a:cs typeface="Arial" charset="0"/>
              </a:rPr>
              <a:t>– platnost nových úhrad individuálně zhotovovaných ZP</a:t>
            </a:r>
          </a:p>
          <a:p>
            <a:pPr lvl="1">
              <a:lnSpc>
                <a:spcPct val="130000"/>
              </a:lnSpc>
            </a:pPr>
            <a:r>
              <a:rPr lang="cs-CZ" altLang="cs-CZ" sz="1800" smtClean="0">
                <a:latin typeface="Arial" charset="0"/>
                <a:ea typeface="Candara" pitchFamily="34" charset="0"/>
                <a:cs typeface="Arial" charset="0"/>
              </a:rPr>
              <a:t>jen 0,2 % položek (počtu kusů) a 10 % celkových nákladů</a:t>
            </a:r>
          </a:p>
          <a:p>
            <a:pPr>
              <a:lnSpc>
                <a:spcPct val="130000"/>
              </a:lnSpc>
            </a:pPr>
            <a:r>
              <a:rPr lang="cs-CZ" altLang="cs-CZ" sz="1800" smtClean="0">
                <a:latin typeface="Arial" charset="0"/>
                <a:ea typeface="Candara" pitchFamily="34" charset="0"/>
                <a:cs typeface="Arial" charset="0"/>
              </a:rPr>
              <a:t>naprosto nezbytné přechodné období – celkem 11 měsíců</a:t>
            </a:r>
          </a:p>
          <a:p>
            <a:pPr>
              <a:lnSpc>
                <a:spcPct val="130000"/>
              </a:lnSpc>
            </a:pPr>
            <a:r>
              <a:rPr lang="cs-CZ" altLang="cs-CZ" sz="1800" smtClean="0">
                <a:solidFill>
                  <a:srgbClr val="C00000"/>
                </a:solidFill>
                <a:latin typeface="Arial" charset="0"/>
                <a:ea typeface="Candara" pitchFamily="34" charset="0"/>
                <a:cs typeface="Arial" charset="0"/>
              </a:rPr>
              <a:t>1. 6. až 30. 6. 2019 </a:t>
            </a:r>
            <a:r>
              <a:rPr lang="cs-CZ" altLang="cs-CZ" sz="1800" smtClean="0">
                <a:latin typeface="Arial" charset="0"/>
                <a:ea typeface="Candara" pitchFamily="34" charset="0"/>
                <a:cs typeface="Arial" charset="0"/>
              </a:rPr>
              <a:t>– lhůta pro podání „pře-ohlášení“ dosud hrazených ZP</a:t>
            </a:r>
          </a:p>
          <a:p>
            <a:pPr>
              <a:lnSpc>
                <a:spcPct val="130000"/>
              </a:lnSpc>
            </a:pPr>
            <a:r>
              <a:rPr lang="cs-CZ" altLang="cs-CZ" sz="1800" smtClean="0">
                <a:solidFill>
                  <a:srgbClr val="C00000"/>
                </a:solidFill>
                <a:latin typeface="Arial" charset="0"/>
                <a:ea typeface="Candara" pitchFamily="34" charset="0"/>
                <a:cs typeface="Arial" charset="0"/>
              </a:rPr>
              <a:t>1. 8. 2019 </a:t>
            </a:r>
            <a:r>
              <a:rPr lang="cs-CZ" altLang="cs-CZ" sz="1800" smtClean="0">
                <a:latin typeface="Arial" charset="0"/>
                <a:ea typeface="Candara" pitchFamily="34" charset="0"/>
                <a:cs typeface="Arial" charset="0"/>
              </a:rPr>
              <a:t>– očištění číselníku o “mrtvé“ (nepře-ohlášené) ZP</a:t>
            </a:r>
          </a:p>
          <a:p>
            <a:pPr>
              <a:lnSpc>
                <a:spcPct val="130000"/>
              </a:lnSpc>
            </a:pPr>
            <a:r>
              <a:rPr lang="cs-CZ" altLang="cs-CZ" sz="1800" smtClean="0">
                <a:solidFill>
                  <a:srgbClr val="C00000"/>
                </a:solidFill>
                <a:latin typeface="Arial" charset="0"/>
                <a:ea typeface="Candara" pitchFamily="34" charset="0"/>
                <a:cs typeface="Arial" charset="0"/>
              </a:rPr>
              <a:t>1. 10. 2019 </a:t>
            </a:r>
            <a:r>
              <a:rPr lang="cs-CZ" altLang="cs-CZ" sz="1800" smtClean="0">
                <a:latin typeface="Arial" charset="0"/>
                <a:ea typeface="Candara" pitchFamily="34" charset="0"/>
                <a:cs typeface="Arial" charset="0"/>
              </a:rPr>
              <a:t>– začátek náběhu nových ZP do úhrad</a:t>
            </a:r>
          </a:p>
          <a:p>
            <a:pPr>
              <a:lnSpc>
                <a:spcPct val="130000"/>
              </a:lnSpc>
            </a:pPr>
            <a:r>
              <a:rPr lang="cs-CZ" altLang="cs-CZ" sz="1800" smtClean="0">
                <a:solidFill>
                  <a:srgbClr val="C00000"/>
                </a:solidFill>
                <a:latin typeface="Arial" charset="0"/>
                <a:ea typeface="Candara" pitchFamily="34" charset="0"/>
                <a:cs typeface="Candara" pitchFamily="34" charset="0"/>
              </a:rPr>
              <a:t>1. 12. 2019 </a:t>
            </a:r>
            <a:r>
              <a:rPr lang="cs-CZ" altLang="cs-CZ" sz="1800" smtClean="0">
                <a:latin typeface="Arial" charset="0"/>
                <a:ea typeface="Candara" pitchFamily="34" charset="0"/>
                <a:cs typeface="Candara" pitchFamily="34" charset="0"/>
              </a:rPr>
              <a:t>– nová úhrada u „pře-ohlášených“ ZP</a:t>
            </a:r>
          </a:p>
          <a:p>
            <a:pPr lvl="1">
              <a:lnSpc>
                <a:spcPct val="130000"/>
              </a:lnSpc>
            </a:pPr>
            <a:r>
              <a:rPr lang="cs-CZ" altLang="cs-CZ" sz="1800" smtClean="0">
                <a:latin typeface="Arial" charset="0"/>
                <a:ea typeface="Candara" pitchFamily="34" charset="0"/>
                <a:cs typeface="Candara" pitchFamily="34" charset="0"/>
              </a:rPr>
              <a:t>tato změna se dotkne největšího množství ZP</a:t>
            </a:r>
          </a:p>
          <a:p>
            <a:pPr algn="just">
              <a:buFont typeface="Wingdings" pitchFamily="2" charset="2"/>
              <a:buChar char="§"/>
            </a:pPr>
            <a:endParaRPr lang="cs-CZ" altLang="cs-CZ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90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altLang="cs-CZ" smtClean="0">
                <a:latin typeface="Arial" charset="0"/>
                <a:cs typeface="Arial" charset="0"/>
              </a:rPr>
              <a:t>Co se nyní dělá pro hladké zvládnutí všech změn?</a:t>
            </a:r>
          </a:p>
        </p:txBody>
      </p:sp>
      <p:sp>
        <p:nvSpPr>
          <p:cNvPr id="19458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1233488" y="1341438"/>
            <a:ext cx="7731125" cy="5183187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cs-CZ" altLang="cs-CZ" sz="1800" b="0" dirty="0" smtClean="0">
                <a:latin typeface="Arial" charset="0"/>
                <a:ea typeface="Candara" pitchFamily="34" charset="0"/>
                <a:cs typeface="Arial" charset="0"/>
              </a:rPr>
              <a:t>vznikla společná </a:t>
            </a:r>
            <a:r>
              <a:rPr lang="cs-CZ" altLang="cs-CZ" sz="1800" dirty="0" smtClean="0">
                <a:latin typeface="Arial" charset="0"/>
                <a:ea typeface="Candara" pitchFamily="34" charset="0"/>
                <a:cs typeface="Arial" charset="0"/>
              </a:rPr>
              <a:t>implementační skupina </a:t>
            </a:r>
            <a:r>
              <a:rPr lang="cs-CZ" altLang="cs-CZ" sz="1800" b="0" dirty="0" smtClean="0">
                <a:latin typeface="Arial" charset="0"/>
                <a:ea typeface="Candara" pitchFamily="34" charset="0"/>
                <a:cs typeface="Arial" charset="0"/>
              </a:rPr>
              <a:t>SÚKL, VZP a SZP</a:t>
            </a:r>
          </a:p>
          <a:p>
            <a:pPr>
              <a:lnSpc>
                <a:spcPct val="130000"/>
              </a:lnSpc>
            </a:pPr>
            <a:r>
              <a:rPr lang="cs-CZ" altLang="cs-CZ" sz="1800" b="0" dirty="0" smtClean="0">
                <a:latin typeface="Arial" charset="0"/>
                <a:ea typeface="Candara" pitchFamily="34" charset="0"/>
                <a:cs typeface="Arial" charset="0"/>
              </a:rPr>
              <a:t>došlo k vytvoření společného </a:t>
            </a:r>
            <a:r>
              <a:rPr lang="cs-CZ" altLang="cs-CZ" sz="1800" dirty="0" smtClean="0">
                <a:latin typeface="Arial" charset="0"/>
                <a:ea typeface="Candara" pitchFamily="34" charset="0"/>
                <a:cs typeface="Arial" charset="0"/>
              </a:rPr>
              <a:t>konsolidovaného číselníku</a:t>
            </a:r>
          </a:p>
          <a:p>
            <a:pPr>
              <a:lnSpc>
                <a:spcPct val="130000"/>
              </a:lnSpc>
            </a:pPr>
            <a:r>
              <a:rPr lang="cs-CZ" altLang="cs-CZ" sz="1800" b="0" dirty="0" smtClean="0">
                <a:latin typeface="Arial" charset="0"/>
                <a:ea typeface="Candara" pitchFamily="34" charset="0"/>
                <a:cs typeface="Arial" charset="0"/>
              </a:rPr>
              <a:t>byl zpracován </a:t>
            </a:r>
            <a:r>
              <a:rPr lang="cs-CZ" altLang="cs-CZ" sz="1800" dirty="0" smtClean="0">
                <a:latin typeface="Arial" charset="0"/>
                <a:ea typeface="Candara" pitchFamily="34" charset="0"/>
                <a:cs typeface="Arial" charset="0"/>
              </a:rPr>
              <a:t>Přehled častých otázek a odpovědí</a:t>
            </a:r>
          </a:p>
          <a:p>
            <a:pPr lvl="1">
              <a:lnSpc>
                <a:spcPct val="130000"/>
              </a:lnSpc>
            </a:pPr>
            <a:r>
              <a:rPr lang="cs-CZ" altLang="cs-CZ" sz="1800" dirty="0" smtClean="0">
                <a:latin typeface="Arial" charset="0"/>
                <a:ea typeface="Candara" pitchFamily="34" charset="0"/>
                <a:cs typeface="Arial" charset="0"/>
              </a:rPr>
              <a:t>https://www.niszp.cz/kategorizace-uhradova-regulace-zdravotnickych-prostredku-hrazenych-na-poukaz</a:t>
            </a:r>
          </a:p>
          <a:p>
            <a:pPr>
              <a:lnSpc>
                <a:spcPct val="130000"/>
              </a:lnSpc>
            </a:pPr>
            <a:r>
              <a:rPr lang="cs-CZ" altLang="cs-CZ" sz="1800" b="0" dirty="0" smtClean="0">
                <a:latin typeface="Arial" charset="0"/>
                <a:ea typeface="Candara" pitchFamily="34" charset="0"/>
                <a:cs typeface="Arial" charset="0"/>
              </a:rPr>
              <a:t>byla vytvořena </a:t>
            </a:r>
            <a:r>
              <a:rPr lang="cs-CZ" altLang="cs-CZ" sz="1800" dirty="0" smtClean="0">
                <a:latin typeface="Arial" charset="0"/>
                <a:ea typeface="Candara" pitchFamily="34" charset="0"/>
                <a:cs typeface="Arial" charset="0"/>
              </a:rPr>
              <a:t>e-mailová adresa pro kladení </a:t>
            </a:r>
            <a:r>
              <a:rPr lang="cs-CZ" altLang="cs-CZ" sz="1800" b="0" dirty="0" smtClean="0">
                <a:latin typeface="Arial" charset="0"/>
                <a:ea typeface="Candara" pitchFamily="34" charset="0"/>
                <a:cs typeface="Arial" charset="0"/>
              </a:rPr>
              <a:t>jakýchkoli </a:t>
            </a:r>
            <a:r>
              <a:rPr lang="cs-CZ" altLang="cs-CZ" sz="1800" dirty="0" smtClean="0">
                <a:latin typeface="Arial" charset="0"/>
                <a:ea typeface="Candara" pitchFamily="34" charset="0"/>
                <a:cs typeface="Arial" charset="0"/>
              </a:rPr>
              <a:t>dotazů </a:t>
            </a:r>
            <a:r>
              <a:rPr lang="cs-CZ" altLang="cs-CZ" sz="1800" b="0" dirty="0" smtClean="0">
                <a:latin typeface="Arial" charset="0"/>
                <a:ea typeface="Candara" pitchFamily="34" charset="0"/>
                <a:cs typeface="Arial" charset="0"/>
              </a:rPr>
              <a:t>souvisejících s novelou: </a:t>
            </a:r>
            <a:r>
              <a:rPr lang="cs-CZ" altLang="cs-CZ" sz="1800" dirty="0" smtClean="0">
                <a:latin typeface="Arial" charset="0"/>
                <a:ea typeface="Candara" pitchFamily="34" charset="0"/>
                <a:cs typeface="Arial" charset="0"/>
              </a:rPr>
              <a:t>uhrzp@sukl.cz</a:t>
            </a:r>
          </a:p>
          <a:p>
            <a:pPr>
              <a:lnSpc>
                <a:spcPct val="130000"/>
              </a:lnSpc>
            </a:pPr>
            <a:r>
              <a:rPr lang="cs-CZ" altLang="cs-CZ" sz="1800" b="0" dirty="0" smtClean="0">
                <a:latin typeface="Arial" charset="0"/>
                <a:ea typeface="Candara" pitchFamily="34" charset="0"/>
                <a:cs typeface="Arial" charset="0"/>
              </a:rPr>
              <a:t>vytvořena a zveřejněna podrobná </a:t>
            </a:r>
            <a:r>
              <a:rPr lang="cs-CZ" altLang="cs-CZ" sz="1800" dirty="0" smtClean="0">
                <a:latin typeface="Arial" charset="0"/>
                <a:ea typeface="Candara" pitchFamily="34" charset="0"/>
                <a:cs typeface="Arial" charset="0"/>
              </a:rPr>
              <a:t>metodika ke změnám od 1. 1. 2019</a:t>
            </a:r>
          </a:p>
          <a:p>
            <a:pPr lvl="1">
              <a:lnSpc>
                <a:spcPct val="130000"/>
              </a:lnSpc>
            </a:pPr>
            <a:r>
              <a:rPr lang="cs-CZ" altLang="cs-CZ" sz="1800" dirty="0" smtClean="0">
                <a:latin typeface="Arial" charset="0"/>
                <a:ea typeface="Candara" pitchFamily="34" charset="0"/>
                <a:cs typeface="Arial" charset="0"/>
              </a:rPr>
              <a:t>https://www.vzp.cz/poskytovatele/ciselniky/zdravotnicke-prostredky</a:t>
            </a:r>
          </a:p>
          <a:p>
            <a:pPr>
              <a:lnSpc>
                <a:spcPct val="130000"/>
              </a:lnSpc>
            </a:pPr>
            <a:r>
              <a:rPr lang="cs-CZ" altLang="cs-CZ" sz="1800" dirty="0" smtClean="0">
                <a:latin typeface="Arial" charset="0"/>
                <a:ea typeface="Candara" pitchFamily="34" charset="0"/>
                <a:cs typeface="Arial" charset="0"/>
              </a:rPr>
              <a:t>školení na SÚKL</a:t>
            </a:r>
          </a:p>
          <a:p>
            <a:pPr>
              <a:lnSpc>
                <a:spcPct val="130000"/>
              </a:lnSpc>
            </a:pPr>
            <a:r>
              <a:rPr lang="cs-CZ" altLang="cs-CZ" sz="1800" b="0" dirty="0" smtClean="0">
                <a:latin typeface="Arial" charset="0"/>
                <a:ea typeface="Candara" pitchFamily="34" charset="0"/>
                <a:cs typeface="Arial" charset="0"/>
              </a:rPr>
              <a:t>zachování </a:t>
            </a:r>
            <a:r>
              <a:rPr lang="cs-CZ" altLang="cs-CZ" sz="1800" dirty="0" smtClean="0">
                <a:latin typeface="Arial" charset="0"/>
                <a:ea typeface="Candara" pitchFamily="34" charset="0"/>
                <a:cs typeface="Arial" charset="0"/>
              </a:rPr>
              <a:t>datového rozhraní</a:t>
            </a:r>
          </a:p>
          <a:p>
            <a:pPr>
              <a:lnSpc>
                <a:spcPct val="130000"/>
              </a:lnSpc>
            </a:pPr>
            <a:r>
              <a:rPr lang="cs-CZ" altLang="cs-CZ" sz="1800" b="0" dirty="0" smtClean="0">
                <a:latin typeface="Arial" charset="0"/>
                <a:ea typeface="Candara" pitchFamily="34" charset="0"/>
                <a:cs typeface="Arial" charset="0"/>
              </a:rPr>
              <a:t>maximální snaha o </a:t>
            </a:r>
            <a:r>
              <a:rPr lang="cs-CZ" altLang="cs-CZ" sz="1800" dirty="0" smtClean="0">
                <a:latin typeface="Arial" charset="0"/>
                <a:ea typeface="Candara" pitchFamily="34" charset="0"/>
                <a:cs typeface="Arial" charset="0"/>
              </a:rPr>
              <a:t>minimum změn a komplikací pro předepisující lékaře a pacienty</a:t>
            </a:r>
          </a:p>
          <a:p>
            <a:pPr algn="just">
              <a:buFont typeface="Wingdings" pitchFamily="2" charset="2"/>
              <a:buChar char="§"/>
            </a:pPr>
            <a:endParaRPr lang="cs-CZ" altLang="cs-CZ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13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altLang="cs-CZ" smtClean="0">
                <a:latin typeface="Arial" charset="0"/>
                <a:cs typeface="Arial" charset="0"/>
              </a:rPr>
              <a:t>Vytvoření stálé odborné komise</a:t>
            </a:r>
          </a:p>
        </p:txBody>
      </p:sp>
      <p:sp>
        <p:nvSpPr>
          <p:cNvPr id="20482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1233488" y="1341438"/>
            <a:ext cx="7659687" cy="525621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cs-CZ" altLang="cs-CZ" sz="1800" b="0" dirty="0" smtClean="0">
                <a:latin typeface="Arial" charset="0"/>
                <a:cs typeface="Arial" charset="0"/>
              </a:rPr>
              <a:t>Příkaz ministra, účinnost</a:t>
            </a:r>
            <a:r>
              <a:rPr lang="cs-CZ" altLang="cs-CZ" sz="1800" dirty="0" smtClean="0">
                <a:latin typeface="Arial" charset="0"/>
                <a:cs typeface="Arial" charset="0"/>
              </a:rPr>
              <a:t> od 1. 1. 2019 </a:t>
            </a:r>
          </a:p>
          <a:p>
            <a:pPr>
              <a:lnSpc>
                <a:spcPct val="130000"/>
              </a:lnSpc>
            </a:pPr>
            <a:r>
              <a:rPr lang="cs-CZ" altLang="cs-CZ" sz="1800" b="0" dirty="0" smtClean="0">
                <a:latin typeface="Arial" charset="0"/>
                <a:cs typeface="Arial" charset="0"/>
              </a:rPr>
              <a:t>vytvoření </a:t>
            </a:r>
            <a:r>
              <a:rPr lang="cs-CZ" altLang="cs-CZ" sz="1800" dirty="0" smtClean="0">
                <a:latin typeface="Arial" charset="0"/>
                <a:cs typeface="Arial" charset="0"/>
              </a:rPr>
              <a:t>Komise pro kategorizaci a úhradovou regulaci zdravotnických prostředků</a:t>
            </a:r>
          </a:p>
          <a:p>
            <a:pPr>
              <a:lnSpc>
                <a:spcPct val="130000"/>
              </a:lnSpc>
            </a:pPr>
            <a:r>
              <a:rPr lang="cs-CZ" altLang="cs-CZ" sz="1800" b="0" dirty="0" smtClean="0">
                <a:latin typeface="Arial" charset="0"/>
                <a:cs typeface="Arial" charset="0"/>
              </a:rPr>
              <a:t>úkoly Komise:</a:t>
            </a:r>
          </a:p>
          <a:p>
            <a:pPr lvl="1">
              <a:lnSpc>
                <a:spcPct val="130000"/>
              </a:lnSpc>
            </a:pPr>
            <a:r>
              <a:rPr lang="cs-CZ" altLang="cs-CZ" sz="1600" b="1" dirty="0" smtClean="0">
                <a:latin typeface="Arial" charset="0"/>
                <a:cs typeface="Arial" charset="0"/>
              </a:rPr>
              <a:t>monitoruje</a:t>
            </a:r>
            <a:r>
              <a:rPr lang="cs-CZ" altLang="cs-CZ" sz="1600" dirty="0" smtClean="0">
                <a:latin typeface="Arial" charset="0"/>
                <a:cs typeface="Arial" charset="0"/>
              </a:rPr>
              <a:t> praktickou </a:t>
            </a:r>
            <a:r>
              <a:rPr lang="cs-CZ" altLang="cs-CZ" sz="1600" b="1" dirty="0" smtClean="0">
                <a:latin typeface="Arial" charset="0"/>
                <a:cs typeface="Arial" charset="0"/>
              </a:rPr>
              <a:t>aplikaci právní úpravy </a:t>
            </a:r>
            <a:r>
              <a:rPr lang="cs-CZ" altLang="cs-CZ" sz="1600" dirty="0" smtClean="0">
                <a:latin typeface="Arial" charset="0"/>
                <a:cs typeface="Arial" charset="0"/>
              </a:rPr>
              <a:t>v oblasti úhradové regulace zdravotnických prostředků,</a:t>
            </a:r>
          </a:p>
          <a:p>
            <a:pPr lvl="1">
              <a:lnSpc>
                <a:spcPct val="130000"/>
              </a:lnSpc>
            </a:pPr>
            <a:r>
              <a:rPr lang="cs-CZ" altLang="cs-CZ" sz="1600" b="1" dirty="0" smtClean="0">
                <a:latin typeface="Arial" charset="0"/>
                <a:cs typeface="Arial" charset="0"/>
              </a:rPr>
              <a:t>projednává</a:t>
            </a:r>
            <a:r>
              <a:rPr lang="cs-CZ" altLang="cs-CZ" sz="1600" dirty="0" smtClean="0">
                <a:latin typeface="Arial" charset="0"/>
                <a:cs typeface="Arial" charset="0"/>
              </a:rPr>
              <a:t> všechny návrhy na </a:t>
            </a:r>
            <a:r>
              <a:rPr lang="cs-CZ" altLang="cs-CZ" sz="1600" b="1" dirty="0" smtClean="0">
                <a:latin typeface="Arial" charset="0"/>
                <a:cs typeface="Arial" charset="0"/>
              </a:rPr>
              <a:t>aktualizaci kategorizačního stromu </a:t>
            </a:r>
            <a:r>
              <a:rPr lang="cs-CZ" altLang="cs-CZ" sz="1600" dirty="0" smtClean="0">
                <a:latin typeface="Arial" charset="0"/>
                <a:cs typeface="Arial" charset="0"/>
              </a:rPr>
              <a:t>zdravotnických prostředků hrazených na poukaz,</a:t>
            </a:r>
          </a:p>
          <a:p>
            <a:pPr lvl="1">
              <a:lnSpc>
                <a:spcPct val="130000"/>
              </a:lnSpc>
            </a:pPr>
            <a:r>
              <a:rPr lang="cs-CZ" altLang="cs-CZ" sz="1600" b="1" dirty="0" smtClean="0">
                <a:latin typeface="Arial" charset="0"/>
                <a:cs typeface="Arial" charset="0"/>
              </a:rPr>
              <a:t>v alespoň jednoletých intervalech připravuje podklady pro novelizaci</a:t>
            </a:r>
            <a:r>
              <a:rPr lang="cs-CZ" altLang="cs-CZ" sz="1600" dirty="0" smtClean="0">
                <a:latin typeface="Arial" charset="0"/>
                <a:cs typeface="Arial" charset="0"/>
              </a:rPr>
              <a:t> zákona o veřejném zdravotním pojištění,</a:t>
            </a:r>
          </a:p>
          <a:p>
            <a:pPr lvl="1">
              <a:lnSpc>
                <a:spcPct val="130000"/>
              </a:lnSpc>
            </a:pPr>
            <a:r>
              <a:rPr lang="cs-CZ" altLang="cs-CZ" sz="1600" dirty="0" smtClean="0">
                <a:latin typeface="Arial" charset="0"/>
                <a:cs typeface="Arial" charset="0"/>
              </a:rPr>
              <a:t>vypracovává </a:t>
            </a:r>
            <a:r>
              <a:rPr lang="cs-CZ" altLang="cs-CZ" sz="1600" b="1" dirty="0" smtClean="0">
                <a:latin typeface="Arial" charset="0"/>
                <a:cs typeface="Arial" charset="0"/>
              </a:rPr>
              <a:t>stanoviska</a:t>
            </a:r>
            <a:r>
              <a:rPr lang="cs-CZ" altLang="cs-CZ" sz="1600" dirty="0" smtClean="0">
                <a:latin typeface="Arial" charset="0"/>
                <a:cs typeface="Arial" charset="0"/>
              </a:rPr>
              <a:t> k ohlášení </a:t>
            </a:r>
            <a:r>
              <a:rPr lang="cs-CZ" altLang="cs-CZ" sz="1600" b="1" dirty="0" smtClean="0">
                <a:latin typeface="Arial" charset="0"/>
                <a:cs typeface="Arial" charset="0"/>
              </a:rPr>
              <a:t>nekategorizovaných zdravotnických prostředků</a:t>
            </a:r>
            <a:r>
              <a:rPr lang="cs-CZ" altLang="cs-CZ" sz="1600" dirty="0" smtClean="0">
                <a:latin typeface="Arial" charset="0"/>
                <a:cs typeface="Arial" charset="0"/>
              </a:rPr>
              <a:t>, kterým má být přiznána úhrada </a:t>
            </a:r>
            <a:br>
              <a:rPr lang="cs-CZ" altLang="cs-CZ" sz="1600" dirty="0" smtClean="0">
                <a:latin typeface="Arial" charset="0"/>
                <a:cs typeface="Arial" charset="0"/>
              </a:rPr>
            </a:br>
            <a:r>
              <a:rPr lang="cs-CZ" altLang="cs-CZ" sz="1600" dirty="0" smtClean="0">
                <a:latin typeface="Arial" charset="0"/>
                <a:cs typeface="Arial" charset="0"/>
              </a:rPr>
              <a:t>jen se souhlasem Ministerstva zdravotnictví</a:t>
            </a:r>
          </a:p>
        </p:txBody>
      </p:sp>
    </p:spTree>
    <p:extLst>
      <p:ext uri="{BB962C8B-B14F-4D97-AF65-F5344CB8AC3E}">
        <p14:creationId xmlns:p14="http://schemas.microsoft.com/office/powerpoint/2010/main" val="4390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altLang="cs-CZ" smtClean="0">
                <a:latin typeface="Arial" charset="0"/>
                <a:cs typeface="Arial" charset="0"/>
              </a:rPr>
              <a:t>Vytvoření stálé odborné komise</a:t>
            </a:r>
          </a:p>
        </p:txBody>
      </p:sp>
      <p:sp>
        <p:nvSpPr>
          <p:cNvPr id="21506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1233488" y="1341438"/>
            <a:ext cx="7659687" cy="525621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cs-CZ" altLang="cs-CZ" sz="1800" b="0" smtClean="0">
                <a:latin typeface="Arial" charset="0"/>
                <a:cs typeface="Arial" charset="0"/>
              </a:rPr>
              <a:t>složení Komise:</a:t>
            </a:r>
          </a:p>
          <a:p>
            <a:pPr lvl="1"/>
            <a:r>
              <a:rPr lang="cs-CZ" altLang="cs-CZ" sz="1600" smtClean="0">
                <a:latin typeface="Arial" charset="0"/>
                <a:cs typeface="Arial" charset="0"/>
              </a:rPr>
              <a:t>Předseda Komise,</a:t>
            </a:r>
          </a:p>
          <a:p>
            <a:pPr lvl="1"/>
            <a:r>
              <a:rPr lang="cs-CZ" altLang="cs-CZ" sz="1600" smtClean="0">
                <a:latin typeface="Arial" charset="0"/>
                <a:cs typeface="Arial" charset="0"/>
              </a:rPr>
              <a:t>Tajemník Komise,</a:t>
            </a:r>
          </a:p>
          <a:p>
            <a:pPr lvl="1"/>
            <a:r>
              <a:rPr lang="cs-CZ" altLang="cs-CZ" sz="1600" smtClean="0">
                <a:latin typeface="Arial" charset="0"/>
                <a:cs typeface="Arial" charset="0"/>
              </a:rPr>
              <a:t>1 zástupce Ministerstva zdravotnictví,</a:t>
            </a:r>
          </a:p>
          <a:p>
            <a:pPr lvl="1"/>
            <a:r>
              <a:rPr lang="cs-CZ" altLang="cs-CZ" sz="1600" smtClean="0">
                <a:latin typeface="Arial" charset="0"/>
                <a:cs typeface="Arial" charset="0"/>
              </a:rPr>
              <a:t>2 zástupci Státního ústavu pro kontrolu léčiv, </a:t>
            </a:r>
          </a:p>
          <a:p>
            <a:pPr lvl="1"/>
            <a:r>
              <a:rPr lang="cs-CZ" altLang="cs-CZ" sz="1600" smtClean="0">
                <a:latin typeface="Arial" charset="0"/>
                <a:cs typeface="Arial" charset="0"/>
              </a:rPr>
              <a:t>2 zástupci České lékařské společnosti Jana Evangelisty Purkyně,</a:t>
            </a:r>
          </a:p>
          <a:p>
            <a:pPr lvl="1"/>
            <a:r>
              <a:rPr lang="cs-CZ" altLang="cs-CZ" sz="1600" smtClean="0">
                <a:latin typeface="Arial" charset="0"/>
                <a:cs typeface="Arial" charset="0"/>
              </a:rPr>
              <a:t>4 zástupci zdravotních pojišťoven,</a:t>
            </a:r>
          </a:p>
          <a:p>
            <a:pPr lvl="1"/>
            <a:r>
              <a:rPr lang="cs-CZ" altLang="cs-CZ" sz="1600" smtClean="0">
                <a:latin typeface="Arial" charset="0"/>
                <a:cs typeface="Arial" charset="0"/>
              </a:rPr>
              <a:t>2 zástupci Pacientské Rady Ministerstva zdravotnictví,</a:t>
            </a:r>
          </a:p>
          <a:p>
            <a:pPr lvl="1"/>
            <a:r>
              <a:rPr lang="cs-CZ" altLang="cs-CZ" sz="1600" smtClean="0">
                <a:latin typeface="Arial" charset="0"/>
                <a:cs typeface="Arial" charset="0"/>
              </a:rPr>
              <a:t>1 zástupce Národní rady osob se zdravotním postižením ČR,</a:t>
            </a:r>
          </a:p>
          <a:p>
            <a:pPr lvl="1"/>
            <a:r>
              <a:rPr lang="cs-CZ" altLang="cs-CZ" sz="1600" smtClean="0">
                <a:latin typeface="Arial" charset="0"/>
                <a:cs typeface="Arial" charset="0"/>
              </a:rPr>
              <a:t>1 zástupce Koalice pro zdraví,</a:t>
            </a:r>
          </a:p>
          <a:p>
            <a:pPr lvl="1"/>
            <a:r>
              <a:rPr lang="cs-CZ" altLang="cs-CZ" sz="1600" smtClean="0">
                <a:latin typeface="Arial" charset="0"/>
                <a:cs typeface="Arial" charset="0"/>
              </a:rPr>
              <a:t>1 zástupce České lékařské komory,</a:t>
            </a:r>
          </a:p>
          <a:p>
            <a:pPr lvl="1"/>
            <a:r>
              <a:rPr lang="cs-CZ" altLang="cs-CZ" sz="1600" smtClean="0">
                <a:latin typeface="Arial" charset="0"/>
                <a:cs typeface="Arial" charset="0"/>
              </a:rPr>
              <a:t>1 zástupce České lékárnické komory,</a:t>
            </a:r>
          </a:p>
          <a:p>
            <a:pPr lvl="1"/>
            <a:r>
              <a:rPr lang="cs-CZ" altLang="cs-CZ" sz="1600" smtClean="0">
                <a:latin typeface="Arial" charset="0"/>
                <a:cs typeface="Arial" charset="0"/>
              </a:rPr>
              <a:t>4 zástupci asociací výrobců a dodavatelů zdravotnických prostředků,</a:t>
            </a:r>
          </a:p>
          <a:p>
            <a:pPr lvl="1"/>
            <a:r>
              <a:rPr lang="cs-CZ" altLang="cs-CZ" sz="1600" smtClean="0">
                <a:latin typeface="Arial" charset="0"/>
                <a:cs typeface="Arial" charset="0"/>
              </a:rPr>
              <a:t>1 zástupce Společenstva českých optiků a optometristů,</a:t>
            </a:r>
          </a:p>
          <a:p>
            <a:pPr lvl="1"/>
            <a:r>
              <a:rPr lang="cs-CZ" altLang="cs-CZ" sz="1600" smtClean="0">
                <a:latin typeface="Arial" charset="0"/>
                <a:cs typeface="Arial" charset="0"/>
              </a:rPr>
              <a:t>1 zástupce Unie zaměstnavatelských svazů a</a:t>
            </a:r>
          </a:p>
          <a:p>
            <a:pPr lvl="1"/>
            <a:r>
              <a:rPr lang="cs-CZ" altLang="cs-CZ" sz="1600" smtClean="0">
                <a:latin typeface="Arial" charset="0"/>
                <a:cs typeface="Arial" charset="0"/>
              </a:rPr>
              <a:t>1 zástupce Odborového svazu zdravotnictví a sociální péče ČR</a:t>
            </a:r>
          </a:p>
        </p:txBody>
      </p:sp>
    </p:spTree>
    <p:extLst>
      <p:ext uri="{BB962C8B-B14F-4D97-AF65-F5344CB8AC3E}">
        <p14:creationId xmlns:p14="http://schemas.microsoft.com/office/powerpoint/2010/main" val="79925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sz="3600" dirty="0">
              <a:latin typeface="+mj-lt"/>
            </a:endParaRPr>
          </a:p>
          <a:p>
            <a:pPr algn="ctr">
              <a:buSzPct val="25000"/>
            </a:pPr>
            <a:r>
              <a:rPr lang="cs-CZ" sz="3600" dirty="0">
                <a:solidFill>
                  <a:schemeClr val="lt1"/>
                </a:solidFill>
                <a:latin typeface="Gill Sans" panose="020B0604020202020204" charset="0"/>
              </a:rPr>
              <a:t>Zpráva vedoucí pracovní skupiny Pacientské rady pro zdravotnické prostředky</a:t>
            </a:r>
          </a:p>
          <a:p>
            <a:pPr lvl="0" algn="ctr">
              <a:buSzPct val="25000"/>
            </a:pPr>
            <a:endParaRPr lang="cs-CZ" sz="3600" dirty="0" smtClean="0">
              <a:solidFill>
                <a:schemeClr val="lt1"/>
              </a:solidFill>
              <a:latin typeface="Gill Sans" panose="020B0604020202020204" charset="0"/>
            </a:endParaRPr>
          </a:p>
          <a:p>
            <a:pPr lvl="0" algn="ctr">
              <a:buSzPct val="25000"/>
            </a:pPr>
            <a:r>
              <a:rPr lang="cs-CZ" sz="3600" b="0" dirty="0" smtClean="0">
                <a:solidFill>
                  <a:schemeClr val="lt1"/>
                </a:solidFill>
                <a:latin typeface="Gill Sans" panose="020B0604020202020204" charset="0"/>
              </a:rPr>
              <a:t>Marie Ředinová</a:t>
            </a:r>
          </a:p>
          <a:p>
            <a:pPr lvl="0" algn="ctr">
              <a:buSzPct val="25000"/>
            </a:pPr>
            <a:endParaRPr lang="cs-CZ" sz="3600" dirty="0">
              <a:solidFill>
                <a:schemeClr val="lt1"/>
              </a:solidFill>
              <a:latin typeface="Gill Sans" panose="020B060402020202020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cs-CZ" sz="1200" smtClean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pPr algn="r">
                <a:buSzPct val="25000"/>
              </a:pPr>
              <a:t>15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4905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538561" y="10261"/>
            <a:ext cx="7488824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Arial"/>
              </a:rPr>
              <a:t>Pracovní skupina Pacientské rady</a:t>
            </a:r>
          </a:p>
          <a:p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Arial"/>
              </a:rPr>
              <a:t>pro </a:t>
            </a:r>
            <a:r>
              <a:rPr lang="cs-CZ" sz="2400" dirty="0">
                <a:solidFill>
                  <a:srgbClr val="1F497D">
                    <a:lumMod val="75000"/>
                  </a:srgbClr>
                </a:solidFill>
                <a:latin typeface="Arial"/>
              </a:rPr>
              <a:t>zdravotnické </a:t>
            </a:r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Arial"/>
              </a:rPr>
              <a:t>prostředky</a:t>
            </a:r>
          </a:p>
        </p:txBody>
      </p:sp>
      <p:sp>
        <p:nvSpPr>
          <p:cNvPr id="6" name="Shape 137"/>
          <p:cNvSpPr txBox="1"/>
          <p:nvPr/>
        </p:nvSpPr>
        <p:spPr>
          <a:xfrm>
            <a:off x="178104" y="1124744"/>
            <a:ext cx="8928992" cy="5328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buFontTx/>
              <a:buBlip>
                <a:blip r:embed="rId3"/>
              </a:buBlip>
            </a:pPr>
            <a:r>
              <a:rPr lang="cs-CZ" sz="1800" b="1" dirty="0">
                <a:solidFill>
                  <a:prstClr val="white"/>
                </a:solidFill>
              </a:rPr>
              <a:t>Marie Ředinová, vedoucí pracovní skupiny</a:t>
            </a:r>
          </a:p>
          <a:p>
            <a:pPr marL="342900" indent="-342900">
              <a:buFontTx/>
              <a:buBlip>
                <a:blip r:embed="rId3"/>
              </a:buBlip>
            </a:pPr>
            <a:r>
              <a:rPr lang="cs-CZ" sz="1800" b="1" dirty="0">
                <a:solidFill>
                  <a:prstClr val="white"/>
                </a:solidFill>
              </a:rPr>
              <a:t>Zdeňka Faltýnková, zástupce vedoucí pracovní skupiny</a:t>
            </a:r>
          </a:p>
          <a:p>
            <a:endParaRPr lang="cs-CZ" sz="1800" b="1" dirty="0">
              <a:solidFill>
                <a:prstClr val="white"/>
              </a:solidFill>
            </a:endParaRPr>
          </a:p>
          <a:p>
            <a:pPr marL="342900" indent="-342900">
              <a:buFontTx/>
              <a:buBlip>
                <a:blip r:embed="rId3"/>
              </a:buBlip>
            </a:pPr>
            <a:r>
              <a:rPr lang="cs-CZ" sz="1800" b="1" dirty="0" smtClean="0">
                <a:solidFill>
                  <a:prstClr val="white"/>
                </a:solidFill>
              </a:rPr>
              <a:t>Leden 2019 </a:t>
            </a:r>
          </a:p>
          <a:p>
            <a:pPr marL="442913" indent="-179388">
              <a:buSzPct val="90000"/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prstClr val="white"/>
                </a:solidFill>
              </a:rPr>
              <a:t>zřízení </a:t>
            </a:r>
            <a:r>
              <a:rPr lang="cs-CZ" sz="1800" dirty="0">
                <a:solidFill>
                  <a:prstClr val="white"/>
                </a:solidFill>
              </a:rPr>
              <a:t>Komise pro kategorizaci a úhradovou regulaci Zdravotnických </a:t>
            </a:r>
            <a:r>
              <a:rPr lang="cs-CZ" sz="1800" dirty="0" smtClean="0">
                <a:solidFill>
                  <a:prstClr val="white"/>
                </a:solidFill>
              </a:rPr>
              <a:t> prostředků</a:t>
            </a:r>
          </a:p>
          <a:p>
            <a:pPr marL="442913" indent="-179388">
              <a:buSzPct val="90000"/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prstClr val="white"/>
                </a:solidFill>
              </a:rPr>
              <a:t>za Pacientskou </a:t>
            </a:r>
            <a:r>
              <a:rPr lang="cs-CZ" sz="1800" dirty="0">
                <a:solidFill>
                  <a:prstClr val="white"/>
                </a:solidFill>
              </a:rPr>
              <a:t>radu </a:t>
            </a:r>
            <a:r>
              <a:rPr lang="cs-CZ" sz="1800" dirty="0" smtClean="0">
                <a:solidFill>
                  <a:prstClr val="white"/>
                </a:solidFill>
              </a:rPr>
              <a:t>M. Ředinová a Z. Faltýnková</a:t>
            </a:r>
            <a:endParaRPr lang="cs-CZ" sz="1800" dirty="0">
              <a:solidFill>
                <a:prstClr val="white"/>
              </a:solidFill>
            </a:endParaRPr>
          </a:p>
          <a:p>
            <a:pPr marL="263525">
              <a:buSzPct val="90000"/>
            </a:pPr>
            <a:endParaRPr lang="cs-CZ" sz="1800" dirty="0">
              <a:solidFill>
                <a:prstClr val="white"/>
              </a:solidFill>
            </a:endParaRPr>
          </a:p>
          <a:p>
            <a:pPr marL="342900" indent="-342900">
              <a:spcAft>
                <a:spcPts val="500"/>
              </a:spcAft>
              <a:buFontTx/>
              <a:buBlip>
                <a:blip r:embed="rId3"/>
              </a:buBlip>
            </a:pPr>
            <a:r>
              <a:rPr lang="cs-CZ" sz="1800" b="1" dirty="0">
                <a:solidFill>
                  <a:srgbClr val="FFFF00"/>
                </a:solidFill>
              </a:rPr>
              <a:t>8</a:t>
            </a:r>
            <a:r>
              <a:rPr lang="cs-CZ" sz="1800" b="1" dirty="0" smtClean="0">
                <a:solidFill>
                  <a:srgbClr val="FFFF00"/>
                </a:solidFill>
              </a:rPr>
              <a:t>. 1. 2019</a:t>
            </a:r>
            <a:r>
              <a:rPr lang="cs-CZ" sz="1800" dirty="0" smtClean="0">
                <a:solidFill>
                  <a:srgbClr val="FFFF00"/>
                </a:solidFill>
              </a:rPr>
              <a:t> 		</a:t>
            </a:r>
            <a:r>
              <a:rPr lang="cs-CZ" sz="1800" b="1" dirty="0" smtClean="0">
                <a:solidFill>
                  <a:srgbClr val="FFFF00"/>
                </a:solidFill>
              </a:rPr>
              <a:t>4</a:t>
            </a:r>
            <a:r>
              <a:rPr lang="cs-CZ" sz="1800" b="1" dirty="0">
                <a:solidFill>
                  <a:srgbClr val="FFFF00"/>
                </a:solidFill>
              </a:rPr>
              <a:t>. jednání </a:t>
            </a:r>
            <a:r>
              <a:rPr lang="cs-CZ" sz="1800" b="1" dirty="0" smtClean="0">
                <a:solidFill>
                  <a:srgbClr val="FFFF00"/>
                </a:solidFill>
              </a:rPr>
              <a:t>PS PR zdravotnické </a:t>
            </a:r>
            <a:r>
              <a:rPr lang="cs-CZ" sz="1800" b="1" dirty="0">
                <a:solidFill>
                  <a:srgbClr val="FFFF00"/>
                </a:solidFill>
              </a:rPr>
              <a:t>prostředky   </a:t>
            </a:r>
            <a:endParaRPr lang="cs-CZ" sz="1800" b="1" dirty="0" smtClean="0">
              <a:solidFill>
                <a:srgbClr val="FFFF00"/>
              </a:solidFill>
            </a:endParaRPr>
          </a:p>
          <a:p>
            <a:pPr marL="342900" indent="-342900">
              <a:spcAft>
                <a:spcPts val="500"/>
              </a:spcAft>
              <a:buFontTx/>
              <a:buBlip>
                <a:blip r:embed="rId3"/>
              </a:buBlip>
            </a:pPr>
            <a:r>
              <a:rPr lang="cs-CZ" sz="1800" b="1" dirty="0" smtClean="0">
                <a:solidFill>
                  <a:srgbClr val="FFFF00"/>
                </a:solidFill>
              </a:rPr>
              <a:t>5. 3. 2019		termín pro podávání návrhů na úpravy kat. stromu </a:t>
            </a:r>
          </a:p>
          <a:p>
            <a:pPr marL="342900" indent="-342900">
              <a:spcAft>
                <a:spcPts val="500"/>
              </a:spcAft>
              <a:buFontTx/>
              <a:buBlip>
                <a:blip r:embed="rId3"/>
              </a:buBlip>
            </a:pPr>
            <a:r>
              <a:rPr lang="cs-CZ" sz="1800" dirty="0" smtClean="0">
                <a:solidFill>
                  <a:prstClr val="white"/>
                </a:solidFill>
              </a:rPr>
              <a:t>14. 3. 2019	1. zasedání Komise </a:t>
            </a:r>
          </a:p>
          <a:p>
            <a:pPr marL="342900" indent="-342900">
              <a:spcAft>
                <a:spcPts val="500"/>
              </a:spcAft>
              <a:buFontTx/>
              <a:buBlip>
                <a:blip r:embed="rId3"/>
              </a:buBlip>
            </a:pPr>
            <a:r>
              <a:rPr lang="cs-CZ" sz="1800" dirty="0" smtClean="0">
                <a:solidFill>
                  <a:prstClr val="white"/>
                </a:solidFill>
              </a:rPr>
              <a:t>15. 4. 2019	2. zasedání Komise</a:t>
            </a:r>
          </a:p>
          <a:p>
            <a:pPr marL="342900" indent="-342900">
              <a:spcAft>
                <a:spcPts val="500"/>
              </a:spcAft>
              <a:buFontTx/>
              <a:buBlip>
                <a:blip r:embed="rId3"/>
              </a:buBlip>
            </a:pPr>
            <a:r>
              <a:rPr lang="cs-CZ" sz="1800" dirty="0" smtClean="0">
                <a:solidFill>
                  <a:prstClr val="white"/>
                </a:solidFill>
              </a:rPr>
              <a:t>27. 5. 2019	3. zasedání Komise</a:t>
            </a:r>
          </a:p>
          <a:p>
            <a:pPr marL="342900" indent="-342900">
              <a:spcAft>
                <a:spcPts val="500"/>
              </a:spcAft>
              <a:buFontTx/>
              <a:buBlip>
                <a:blip r:embed="rId3"/>
              </a:buBlip>
            </a:pPr>
            <a:r>
              <a:rPr lang="cs-CZ" sz="1800" dirty="0" smtClean="0">
                <a:solidFill>
                  <a:prstClr val="white"/>
                </a:solidFill>
              </a:rPr>
              <a:t>25. 6. 2019	4. zasedání Komise</a:t>
            </a:r>
          </a:p>
          <a:p>
            <a:pPr marL="342900" indent="-342900">
              <a:spcAft>
                <a:spcPts val="500"/>
              </a:spcAft>
              <a:buFontTx/>
              <a:buBlip>
                <a:blip r:embed="rId3"/>
              </a:buBlip>
            </a:pPr>
            <a:r>
              <a:rPr lang="cs-CZ" sz="1800" b="1" dirty="0" smtClean="0">
                <a:solidFill>
                  <a:srgbClr val="FFFF00"/>
                </a:solidFill>
              </a:rPr>
              <a:t>19. 8. 2019		5. jednání PS PR zdravotnické prostředky</a:t>
            </a:r>
          </a:p>
          <a:p>
            <a:pPr>
              <a:spcAft>
                <a:spcPts val="500"/>
              </a:spcAft>
            </a:pPr>
            <a:endParaRPr lang="cs-CZ" sz="1800" dirty="0" smtClean="0">
              <a:solidFill>
                <a:prstClr val="white"/>
              </a:solidFill>
            </a:endParaRPr>
          </a:p>
          <a:p>
            <a:pPr marL="342900" indent="-342900">
              <a:spcAft>
                <a:spcPts val="500"/>
              </a:spcAft>
              <a:buFontTx/>
              <a:buBlip>
                <a:blip r:embed="rId3"/>
              </a:buBlip>
            </a:pPr>
            <a:r>
              <a:rPr lang="cs-CZ" sz="1800" dirty="0" smtClean="0">
                <a:solidFill>
                  <a:prstClr val="white"/>
                </a:solidFill>
              </a:rPr>
              <a:t>8 - 9/2019	vnitřní připomínkové řízení (připomínkuje Pacientská rada + PS PR zdravotnické prostředky)</a:t>
            </a:r>
          </a:p>
          <a:p>
            <a:pPr lvl="1">
              <a:spcAft>
                <a:spcPts val="500"/>
              </a:spcAft>
            </a:pPr>
            <a:endParaRPr lang="cs-CZ" sz="2000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marL="342900" indent="-342900">
              <a:spcAft>
                <a:spcPts val="500"/>
              </a:spcAft>
              <a:buFontTx/>
              <a:buBlip>
                <a:blip r:embed="rId3"/>
              </a:buBlip>
            </a:pPr>
            <a:endParaRPr lang="cs-CZ" sz="2000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>
              <a:spcAft>
                <a:spcPts val="1400"/>
              </a:spcAft>
            </a:pPr>
            <a:r>
              <a:rPr lang="cs-CZ" sz="2000" dirty="0" smtClean="0">
                <a:solidFill>
                  <a:prstClr val="white"/>
                </a:solidFill>
                <a:latin typeface="Gill Sans MT" panose="020B0502020104020203" pitchFamily="34" charset="-18"/>
              </a:rPr>
              <a:t> </a:t>
            </a:r>
            <a:endParaRPr lang="cs-CZ" sz="2000" dirty="0">
              <a:solidFill>
                <a:prstClr val="white"/>
              </a:solidFill>
              <a:latin typeface="Gill Sans MT" panose="020B0502020104020203" pitchFamily="34" charset="-18"/>
            </a:endParaRPr>
          </a:p>
          <a:p>
            <a:endParaRPr lang="cs-CZ" sz="1050" dirty="0">
              <a:solidFill>
                <a:prstClr val="white"/>
              </a:solidFill>
              <a:latin typeface="Gill Sans MT" panose="020B0502020104020203" pitchFamily="34" charset="-18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79512" y="1124744"/>
            <a:ext cx="8784976" cy="79208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6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cs-CZ" smtClean="0">
                <a:solidFill>
                  <a:srgbClr val="000000"/>
                </a:solidFill>
              </a:rPr>
              <a:pPr algn="r">
                <a:buSzPct val="25000"/>
              </a:pPr>
              <a:t>17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 txBox="1">
            <a:spLocks/>
          </p:cNvSpPr>
          <p:nvPr/>
        </p:nvSpPr>
        <p:spPr>
          <a:xfrm>
            <a:off x="7418957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cs-CZ" sz="1800" smtClean="0">
                <a:solidFill>
                  <a:srgbClr val="000000"/>
                </a:solidFill>
              </a:rPr>
              <a:pPr algn="r">
                <a:buSzPct val="25000"/>
              </a:pPr>
              <a:t>17</a:t>
            </a:fld>
            <a:endParaRPr lang="cs-CZ" sz="1800">
              <a:solidFill>
                <a:srgbClr val="0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539551" y="-1812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cs-CZ" sz="2400" dirty="0">
              <a:solidFill>
                <a:srgbClr val="003B68"/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827584" y="0"/>
            <a:ext cx="7198815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z="2400" dirty="0" smtClean="0">
                <a:solidFill>
                  <a:srgbClr val="003B68"/>
                </a:solidFill>
              </a:rPr>
              <a:t>Komise pro kategorizaci a úhradovou regulaci zdravotnických prostředků</a:t>
            </a:r>
            <a:endParaRPr lang="cs-CZ" sz="2400" dirty="0">
              <a:solidFill>
                <a:srgbClr val="003B68"/>
              </a:solidFill>
            </a:endParaRPr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cs-CZ" smtClean="0"/>
              <a:pPr algn="r">
                <a:buSzPct val="25000"/>
              </a:pPr>
              <a:t>17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417440" y="1981831"/>
            <a:ext cx="2745754" cy="6625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6642071" y="3480888"/>
            <a:ext cx="1695323" cy="103073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744719" y="3663396"/>
            <a:ext cx="15039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latin typeface="Gill Sans" panose="020B0604020202020204" charset="0"/>
              </a:rPr>
              <a:t>Pacientská rada</a:t>
            </a:r>
          </a:p>
          <a:p>
            <a:pPr algn="ctr"/>
            <a:r>
              <a:rPr lang="cs-CZ" b="1" dirty="0" smtClean="0">
                <a:latin typeface="Gill Sans" panose="020B0604020202020204" charset="0"/>
              </a:rPr>
              <a:t>poradní </a:t>
            </a:r>
            <a:r>
              <a:rPr lang="cs-CZ" b="1" dirty="0">
                <a:latin typeface="Gill Sans" panose="020B0604020202020204" charset="0"/>
              </a:rPr>
              <a:t>orgán </a:t>
            </a:r>
          </a:p>
          <a:p>
            <a:pPr algn="ctr"/>
            <a:r>
              <a:rPr lang="cs-CZ" b="1" dirty="0">
                <a:latin typeface="Gill Sans" panose="020B0604020202020204" charset="0"/>
              </a:rPr>
              <a:t>ministra </a:t>
            </a:r>
            <a:r>
              <a:rPr lang="cs-CZ" b="1" dirty="0" smtClean="0">
                <a:latin typeface="Gill Sans" panose="020B0604020202020204" charset="0"/>
              </a:rPr>
              <a:t> - 2</a:t>
            </a:r>
            <a:endParaRPr lang="cs-CZ" b="1" dirty="0">
              <a:latin typeface="Gill Sans" panose="020B0604020202020204" charset="0"/>
            </a:endParaRPr>
          </a:p>
          <a:p>
            <a:pPr algn="ctr"/>
            <a:endParaRPr lang="cs-CZ" b="1" dirty="0">
              <a:latin typeface="Gill Sans" panose="020B0604020202020204" charset="0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7096685" y="5385324"/>
            <a:ext cx="1296145" cy="936104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165824" y="5484044"/>
            <a:ext cx="11578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C00000"/>
                </a:solidFill>
                <a:latin typeface="Gill Sans" panose="020B0604020202020204" charset="0"/>
              </a:rPr>
              <a:t>pracovní skupina Pac. rady k ZP</a:t>
            </a:r>
            <a:endParaRPr lang="cs-CZ" dirty="0">
              <a:solidFill>
                <a:srgbClr val="C00000"/>
              </a:solidFill>
              <a:latin typeface="Gill Sans" panose="020B0604020202020204" charset="0"/>
            </a:endParaRPr>
          </a:p>
        </p:txBody>
      </p:sp>
      <p:cxnSp>
        <p:nvCxnSpPr>
          <p:cNvPr id="17" name="Přímá spojnice 16"/>
          <p:cNvCxnSpPr>
            <a:stCxn id="13" idx="4"/>
            <a:endCxn id="15" idx="0"/>
          </p:cNvCxnSpPr>
          <p:nvPr/>
        </p:nvCxnSpPr>
        <p:spPr>
          <a:xfrm>
            <a:off x="7489733" y="4511623"/>
            <a:ext cx="255025" cy="87370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575216" y="2101154"/>
            <a:ext cx="2137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Komise pro kategorizaci a </a:t>
            </a:r>
          </a:p>
          <a:p>
            <a:r>
              <a:rPr lang="cs-CZ" dirty="0" err="1" smtClean="0">
                <a:latin typeface="Gill Sans" panose="020B0604020202020204" charset="0"/>
              </a:rPr>
              <a:t>úhr</a:t>
            </a:r>
            <a:r>
              <a:rPr lang="cs-CZ" dirty="0" smtClean="0">
                <a:latin typeface="Gill Sans" panose="020B0604020202020204" charset="0"/>
              </a:rPr>
              <a:t>. </a:t>
            </a:r>
            <a:r>
              <a:rPr lang="cs-CZ" dirty="0" err="1">
                <a:latin typeface="Gill Sans" panose="020B0604020202020204" charset="0"/>
              </a:rPr>
              <a:t>r</a:t>
            </a:r>
            <a:r>
              <a:rPr lang="cs-CZ" dirty="0" err="1" smtClean="0">
                <a:latin typeface="Gill Sans" panose="020B0604020202020204" charset="0"/>
              </a:rPr>
              <a:t>eg</a:t>
            </a:r>
            <a:r>
              <a:rPr lang="cs-CZ" dirty="0" smtClean="0">
                <a:latin typeface="Gill Sans" panose="020B0604020202020204" charset="0"/>
              </a:rPr>
              <a:t> ZP - MZ</a:t>
            </a:r>
            <a:endParaRPr lang="cs-CZ" dirty="0">
              <a:latin typeface="Gill Sans" panose="020B0604020202020204" charset="0"/>
            </a:endParaRPr>
          </a:p>
        </p:txBody>
      </p:sp>
      <p:pic>
        <p:nvPicPr>
          <p:cNvPr id="20" name="Picture 2" descr="Výsledek obrázku pro doku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24912" y="2122883"/>
            <a:ext cx="470946" cy="47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ál 20"/>
          <p:cNvSpPr/>
          <p:nvPr/>
        </p:nvSpPr>
        <p:spPr>
          <a:xfrm>
            <a:off x="1171334" y="3164793"/>
            <a:ext cx="720080" cy="6480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264313" y="3334940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SÚKL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23" name="Ovál 22"/>
          <p:cNvSpPr/>
          <p:nvPr/>
        </p:nvSpPr>
        <p:spPr>
          <a:xfrm>
            <a:off x="1894144" y="3579415"/>
            <a:ext cx="936474" cy="6480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1894143" y="3733290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pojišťovny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25" name="Ovál 24"/>
          <p:cNvSpPr/>
          <p:nvPr/>
        </p:nvSpPr>
        <p:spPr>
          <a:xfrm>
            <a:off x="2954734" y="3830699"/>
            <a:ext cx="920717" cy="6480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004429" y="4000846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 Výrobci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023522" y="3907482"/>
            <a:ext cx="720080" cy="6480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994575" y="4077629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………..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904205" y="3903451"/>
            <a:ext cx="720080" cy="6480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875258" y="4073598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   ČLK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31" name="Ovál 30"/>
          <p:cNvSpPr/>
          <p:nvPr/>
        </p:nvSpPr>
        <p:spPr>
          <a:xfrm>
            <a:off x="5807192" y="3870920"/>
            <a:ext cx="720080" cy="6480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5747461" y="4041067"/>
            <a:ext cx="83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 ČLS JEP</a:t>
            </a:r>
            <a:endParaRPr lang="cs-CZ" dirty="0">
              <a:latin typeface="Gill Sans" panose="020B0604020202020204" charset="0"/>
            </a:endParaRPr>
          </a:p>
        </p:txBody>
      </p:sp>
      <p:cxnSp>
        <p:nvCxnSpPr>
          <p:cNvPr id="33" name="Přímá spojnice se šipkou 32"/>
          <p:cNvCxnSpPr/>
          <p:nvPr/>
        </p:nvCxnSpPr>
        <p:spPr>
          <a:xfrm flipV="1">
            <a:off x="2136023" y="2644404"/>
            <a:ext cx="991212" cy="520389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V="1">
            <a:off x="3053544" y="2814554"/>
            <a:ext cx="595967" cy="70932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V="1">
            <a:off x="2557939" y="2777229"/>
            <a:ext cx="793589" cy="596531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3575216" y="2814553"/>
            <a:ext cx="383067" cy="83784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4023522" y="2814554"/>
            <a:ext cx="295909" cy="918736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V="1">
            <a:off x="4383562" y="2814553"/>
            <a:ext cx="259656" cy="896651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V="1">
            <a:off x="4790317" y="2814552"/>
            <a:ext cx="125551" cy="896652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/>
          <p:nvPr/>
        </p:nvCxnSpPr>
        <p:spPr>
          <a:xfrm flipV="1">
            <a:off x="5148064" y="2796805"/>
            <a:ext cx="59977" cy="914399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 flipV="1">
            <a:off x="5494239" y="2804871"/>
            <a:ext cx="0" cy="906333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 flipH="1" flipV="1">
            <a:off x="5781529" y="2804870"/>
            <a:ext cx="158623" cy="90633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 flipH="1" flipV="1">
            <a:off x="6036431" y="2804869"/>
            <a:ext cx="335769" cy="81712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Přímá spojnice se šipkou 43"/>
          <p:cNvCxnSpPr/>
          <p:nvPr/>
        </p:nvCxnSpPr>
        <p:spPr>
          <a:xfrm flipH="1" flipV="1">
            <a:off x="6302798" y="2767739"/>
            <a:ext cx="529839" cy="746459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 flipH="1" flipV="1">
            <a:off x="6482416" y="2691503"/>
            <a:ext cx="897896" cy="68225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6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539560" y="0"/>
            <a:ext cx="7488824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z="2400" dirty="0">
                <a:solidFill>
                  <a:srgbClr val="1F497D">
                    <a:lumMod val="75000"/>
                  </a:srgbClr>
                </a:solidFill>
                <a:latin typeface="Arial"/>
              </a:rPr>
              <a:t>Komise pro kategorizaci a úhradovou regulaci </a:t>
            </a:r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Arial"/>
              </a:rPr>
              <a:t>zdravotnických  </a:t>
            </a:r>
            <a:r>
              <a:rPr lang="cs-CZ" sz="2400" dirty="0">
                <a:solidFill>
                  <a:srgbClr val="1F497D">
                    <a:lumMod val="75000"/>
                  </a:srgbClr>
                </a:solidFill>
                <a:latin typeface="Arial"/>
              </a:rPr>
              <a:t>prostředků</a:t>
            </a:r>
            <a:endParaRPr lang="cs-CZ" sz="2400" dirty="0" smtClean="0">
              <a:solidFill>
                <a:srgbClr val="1F497D">
                  <a:lumMod val="75000"/>
                </a:srgbClr>
              </a:solidFill>
              <a:latin typeface="Arial"/>
            </a:endParaRPr>
          </a:p>
        </p:txBody>
      </p:sp>
      <p:sp>
        <p:nvSpPr>
          <p:cNvPr id="6" name="Shape 137"/>
          <p:cNvSpPr txBox="1"/>
          <p:nvPr/>
        </p:nvSpPr>
        <p:spPr>
          <a:xfrm>
            <a:off x="179512" y="1124744"/>
            <a:ext cx="8208912" cy="5328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6088" indent="-182563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cs-CZ" sz="2000" u="sng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marL="446088" indent="-182563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u="sng" dirty="0" smtClean="0">
                <a:solidFill>
                  <a:prstClr val="white"/>
                </a:solidFill>
              </a:rPr>
              <a:t>Cíl:</a:t>
            </a:r>
            <a:r>
              <a:rPr lang="cs-CZ" sz="2000" dirty="0" smtClean="0">
                <a:solidFill>
                  <a:prstClr val="white"/>
                </a:solidFill>
              </a:rPr>
              <a:t> Projednání plánovaných změn se všemi aktéry a získání jejich stanovisek. </a:t>
            </a:r>
          </a:p>
          <a:p>
            <a:pPr marL="446088" indent="-182563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prstClr val="white"/>
              </a:solidFill>
            </a:endParaRPr>
          </a:p>
          <a:p>
            <a:pPr marL="446088" indent="-182563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u="sng" dirty="0" smtClean="0">
                <a:solidFill>
                  <a:prstClr val="white"/>
                </a:solidFill>
              </a:rPr>
              <a:t>Termín:</a:t>
            </a:r>
            <a:r>
              <a:rPr lang="cs-CZ" sz="2000" dirty="0" smtClean="0">
                <a:solidFill>
                  <a:prstClr val="white"/>
                </a:solidFill>
              </a:rPr>
              <a:t> Připomínky a návrhy změn kategorizačního stromu byly zasílány OPP do 5. 3. 2019., následně dle termínů pro podávání návrhů na jednotlivá zasedání Komise</a:t>
            </a:r>
          </a:p>
          <a:p>
            <a:pPr marL="446088" indent="-182563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prstClr val="white"/>
              </a:solidFill>
            </a:endParaRPr>
          </a:p>
          <a:p>
            <a:pPr marL="446088" indent="-182563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u="sng" dirty="0" smtClean="0">
                <a:solidFill>
                  <a:prstClr val="white"/>
                </a:solidFill>
              </a:rPr>
              <a:t>Připomínky PO:</a:t>
            </a:r>
            <a:r>
              <a:rPr lang="cs-CZ" sz="2000" dirty="0" smtClean="0">
                <a:solidFill>
                  <a:prstClr val="white"/>
                </a:solidFill>
              </a:rPr>
              <a:t> Aliance </a:t>
            </a:r>
            <a:r>
              <a:rPr lang="cs-CZ" sz="2000" dirty="0">
                <a:solidFill>
                  <a:prstClr val="white"/>
                </a:solidFill>
              </a:rPr>
              <a:t>žen s rakovinou prsu, </a:t>
            </a:r>
            <a:r>
              <a:rPr lang="cs-CZ" sz="2000" dirty="0" err="1">
                <a:solidFill>
                  <a:prstClr val="white"/>
                </a:solidFill>
              </a:rPr>
              <a:t>Parent</a:t>
            </a:r>
            <a:r>
              <a:rPr lang="cs-CZ" sz="2000" dirty="0">
                <a:solidFill>
                  <a:prstClr val="white"/>
                </a:solidFill>
              </a:rPr>
              <a:t> </a:t>
            </a:r>
            <a:r>
              <a:rPr lang="cs-CZ" sz="2000" dirty="0" smtClean="0">
                <a:solidFill>
                  <a:prstClr val="white"/>
                </a:solidFill>
              </a:rPr>
              <a:t>Project, CZEPA</a:t>
            </a:r>
            <a:r>
              <a:rPr lang="cs-CZ" sz="2000" dirty="0">
                <a:solidFill>
                  <a:prstClr val="white"/>
                </a:solidFill>
              </a:rPr>
              <a:t>, NRZP, End Duchenne z.s.,  České ILCO, Klub </a:t>
            </a:r>
            <a:r>
              <a:rPr lang="cs-CZ" sz="2000" dirty="0" smtClean="0">
                <a:solidFill>
                  <a:prstClr val="white"/>
                </a:solidFill>
              </a:rPr>
              <a:t>nemocných cystickou fibrózou, </a:t>
            </a:r>
            <a:r>
              <a:rPr lang="cs-CZ" sz="2000" dirty="0">
                <a:solidFill>
                  <a:prstClr val="white"/>
                </a:solidFill>
              </a:rPr>
              <a:t>Sdružení mladých sklerotiků, Svaz neslyšících a nedoslýchavých osob,  </a:t>
            </a:r>
            <a:r>
              <a:rPr lang="cs-CZ" sz="2000" dirty="0" smtClean="0">
                <a:solidFill>
                  <a:prstClr val="white"/>
                </a:solidFill>
              </a:rPr>
              <a:t>Spolek uživatelů kochleárního implantátu, </a:t>
            </a:r>
            <a:r>
              <a:rPr lang="cs-CZ" sz="2000" dirty="0">
                <a:solidFill>
                  <a:prstClr val="white"/>
                </a:solidFill>
              </a:rPr>
              <a:t>SONS ČR, Asociace protetických </a:t>
            </a:r>
            <a:r>
              <a:rPr lang="cs-CZ" sz="2000" dirty="0" smtClean="0">
                <a:solidFill>
                  <a:prstClr val="white"/>
                </a:solidFill>
              </a:rPr>
              <a:t>pacientů, Achilleus. </a:t>
            </a:r>
          </a:p>
          <a:p>
            <a:pPr marL="446088" indent="-182563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cs-CZ" sz="2000" dirty="0">
              <a:solidFill>
                <a:prstClr val="white"/>
              </a:solidFill>
            </a:endParaRPr>
          </a:p>
          <a:p>
            <a:pPr marL="446088" indent="-182563" algn="ctr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FFFF00"/>
                </a:solidFill>
              </a:rPr>
              <a:t>13 spolků, 44 řádků</a:t>
            </a:r>
          </a:p>
          <a:p>
            <a:pPr>
              <a:spcAft>
                <a:spcPts val="1400"/>
              </a:spcAft>
            </a:pPr>
            <a:r>
              <a:rPr lang="cs-CZ" sz="2000" dirty="0" smtClean="0">
                <a:solidFill>
                  <a:prstClr val="white"/>
                </a:solidFill>
                <a:latin typeface="Gill Sans MT" panose="020B0502020104020203" pitchFamily="34" charset="-18"/>
              </a:rPr>
              <a:t> </a:t>
            </a:r>
            <a:endParaRPr lang="cs-CZ" sz="2000" dirty="0">
              <a:solidFill>
                <a:prstClr val="white"/>
              </a:solidFill>
              <a:latin typeface="Gill Sans MT" panose="020B0502020104020203" pitchFamily="34" charset="-18"/>
            </a:endParaRPr>
          </a:p>
          <a:p>
            <a:pPr>
              <a:spcAft>
                <a:spcPts val="1400"/>
              </a:spcAft>
            </a:pPr>
            <a:endParaRPr lang="cs-CZ" sz="2000" dirty="0">
              <a:solidFill>
                <a:prstClr val="white"/>
              </a:solidFill>
              <a:latin typeface="Gill Sans MT" panose="020B0502020104020203" pitchFamily="34" charset="-18"/>
            </a:endParaRPr>
          </a:p>
          <a:p>
            <a:endParaRPr lang="cs-CZ" sz="1050" dirty="0">
              <a:solidFill>
                <a:prstClr val="white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0545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539560" y="-1812"/>
            <a:ext cx="7488824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z="2400" dirty="0">
                <a:solidFill>
                  <a:srgbClr val="1F497D">
                    <a:lumMod val="75000"/>
                  </a:srgbClr>
                </a:solidFill>
                <a:latin typeface="Arial"/>
              </a:rPr>
              <a:t>Možnosti změn kategorizačního stromu:</a:t>
            </a:r>
          </a:p>
        </p:txBody>
      </p:sp>
      <p:sp>
        <p:nvSpPr>
          <p:cNvPr id="6" name="Shape 137"/>
          <p:cNvSpPr txBox="1"/>
          <p:nvPr/>
        </p:nvSpPr>
        <p:spPr>
          <a:xfrm>
            <a:off x="179512" y="1124744"/>
            <a:ext cx="8856984" cy="5328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63525">
              <a:spcAft>
                <a:spcPts val="500"/>
              </a:spcAft>
            </a:pPr>
            <a:r>
              <a:rPr lang="cs-CZ" sz="2000" b="1" dirty="0" smtClean="0">
                <a:solidFill>
                  <a:prstClr val="white"/>
                </a:solidFill>
              </a:rPr>
              <a:t>1. Návrh úpravy skupiny</a:t>
            </a:r>
          </a:p>
          <a:p>
            <a:pPr marL="263525" lvl="2">
              <a:spcAft>
                <a:spcPts val="500"/>
              </a:spcAft>
            </a:pPr>
            <a:r>
              <a:rPr lang="cs-CZ" sz="2000" dirty="0" smtClean="0">
                <a:solidFill>
                  <a:prstClr val="white"/>
                </a:solidFill>
              </a:rPr>
              <a:t>	- předběžné projednání se zdrav. pojišťovnou</a:t>
            </a:r>
          </a:p>
          <a:p>
            <a:pPr marL="263525" lvl="2">
              <a:spcAft>
                <a:spcPts val="500"/>
              </a:spcAft>
            </a:pPr>
            <a:r>
              <a:rPr lang="cs-CZ" sz="2000" dirty="0">
                <a:solidFill>
                  <a:prstClr val="white"/>
                </a:solidFill>
              </a:rPr>
              <a:t>	</a:t>
            </a:r>
            <a:r>
              <a:rPr lang="cs-CZ" sz="2000" dirty="0" smtClean="0">
                <a:solidFill>
                  <a:prstClr val="white"/>
                </a:solidFill>
              </a:rPr>
              <a:t>- předběžné projednání s odbornou společností</a:t>
            </a:r>
          </a:p>
          <a:p>
            <a:pPr marL="263525" lvl="2">
              <a:spcAft>
                <a:spcPts val="500"/>
              </a:spcAft>
            </a:pPr>
            <a:r>
              <a:rPr lang="cs-CZ" sz="2000" dirty="0">
                <a:solidFill>
                  <a:prstClr val="white"/>
                </a:solidFill>
              </a:rPr>
              <a:t>	</a:t>
            </a:r>
            <a:r>
              <a:rPr lang="cs-CZ" sz="2000" dirty="0" smtClean="0">
                <a:solidFill>
                  <a:prstClr val="white"/>
                </a:solidFill>
              </a:rPr>
              <a:t>- záštita členem Komise</a:t>
            </a:r>
          </a:p>
          <a:p>
            <a:pPr marL="263525" lvl="2">
              <a:spcAft>
                <a:spcPts val="500"/>
              </a:spcAft>
            </a:pPr>
            <a:endParaRPr lang="cs-CZ" sz="2000" dirty="0" smtClean="0">
              <a:solidFill>
                <a:prstClr val="white"/>
              </a:solidFill>
            </a:endParaRPr>
          </a:p>
          <a:p>
            <a:pPr marL="263525" lvl="2">
              <a:spcAft>
                <a:spcPts val="500"/>
              </a:spcAft>
            </a:pPr>
            <a:r>
              <a:rPr lang="cs-CZ" sz="2000" b="1" dirty="0" smtClean="0">
                <a:solidFill>
                  <a:prstClr val="white"/>
                </a:solidFill>
              </a:rPr>
              <a:t>2. Návrh nové skupiny</a:t>
            </a:r>
          </a:p>
          <a:p>
            <a:pPr marL="263525" lvl="2">
              <a:spcAft>
                <a:spcPts val="500"/>
              </a:spcAft>
            </a:pPr>
            <a:r>
              <a:rPr lang="cs-CZ" sz="2000" dirty="0">
                <a:solidFill>
                  <a:prstClr val="white"/>
                </a:solidFill>
              </a:rPr>
              <a:t>	</a:t>
            </a:r>
            <a:r>
              <a:rPr lang="cs-CZ" sz="2000" dirty="0" smtClean="0">
                <a:solidFill>
                  <a:prstClr val="white"/>
                </a:solidFill>
              </a:rPr>
              <a:t>- prohlášení o shodě</a:t>
            </a:r>
          </a:p>
          <a:p>
            <a:pPr marL="263525" lvl="2">
              <a:spcAft>
                <a:spcPts val="500"/>
              </a:spcAft>
            </a:pPr>
            <a:r>
              <a:rPr lang="cs-CZ" sz="2000" dirty="0">
                <a:solidFill>
                  <a:prstClr val="white"/>
                </a:solidFill>
              </a:rPr>
              <a:t>	</a:t>
            </a:r>
            <a:r>
              <a:rPr lang="cs-CZ" sz="2000" dirty="0" smtClean="0">
                <a:solidFill>
                  <a:prstClr val="white"/>
                </a:solidFill>
              </a:rPr>
              <a:t>- stanovisko dotčených odborných spol. </a:t>
            </a:r>
          </a:p>
          <a:p>
            <a:pPr marL="263525" lvl="2">
              <a:spcAft>
                <a:spcPts val="500"/>
              </a:spcAft>
            </a:pPr>
            <a:r>
              <a:rPr lang="cs-CZ" sz="2000" dirty="0">
                <a:solidFill>
                  <a:prstClr val="white"/>
                </a:solidFill>
              </a:rPr>
              <a:t>	</a:t>
            </a:r>
            <a:r>
              <a:rPr lang="cs-CZ" sz="2000" dirty="0" smtClean="0">
                <a:solidFill>
                  <a:prstClr val="white"/>
                </a:solidFill>
              </a:rPr>
              <a:t>- doklad o předběžném projednání se zdrav. poj. </a:t>
            </a:r>
          </a:p>
          <a:p>
            <a:pPr marL="263525" lvl="2">
              <a:spcAft>
                <a:spcPts val="500"/>
              </a:spcAft>
            </a:pPr>
            <a:r>
              <a:rPr lang="cs-CZ" sz="2000" dirty="0">
                <a:solidFill>
                  <a:prstClr val="white"/>
                </a:solidFill>
              </a:rPr>
              <a:t>	</a:t>
            </a:r>
            <a:r>
              <a:rPr lang="cs-CZ" sz="2000" dirty="0" smtClean="0">
                <a:solidFill>
                  <a:prstClr val="white"/>
                </a:solidFill>
              </a:rPr>
              <a:t>- stručná analýza dopadu do rozpočtu</a:t>
            </a:r>
          </a:p>
          <a:p>
            <a:pPr marL="263525" lvl="2">
              <a:spcAft>
                <a:spcPts val="500"/>
              </a:spcAft>
            </a:pPr>
            <a:r>
              <a:rPr lang="cs-CZ" sz="2000" dirty="0">
                <a:solidFill>
                  <a:prstClr val="white"/>
                </a:solidFill>
              </a:rPr>
              <a:t>	</a:t>
            </a:r>
            <a:r>
              <a:rPr lang="cs-CZ" sz="2000" dirty="0" smtClean="0">
                <a:solidFill>
                  <a:prstClr val="white"/>
                </a:solidFill>
              </a:rPr>
              <a:t>- návod k použití</a:t>
            </a:r>
          </a:p>
          <a:p>
            <a:pPr marL="263525" lvl="2">
              <a:spcAft>
                <a:spcPts val="500"/>
              </a:spcAft>
            </a:pPr>
            <a:r>
              <a:rPr lang="cs-CZ" sz="2000" dirty="0">
                <a:solidFill>
                  <a:prstClr val="white"/>
                </a:solidFill>
              </a:rPr>
              <a:t> </a:t>
            </a:r>
            <a:r>
              <a:rPr lang="cs-CZ" sz="2000" dirty="0" smtClean="0">
                <a:solidFill>
                  <a:prstClr val="white"/>
                </a:solidFill>
              </a:rPr>
              <a:t>      - záštita </a:t>
            </a:r>
            <a:r>
              <a:rPr lang="cs-CZ" sz="2000" dirty="0">
                <a:solidFill>
                  <a:prstClr val="white"/>
                </a:solidFill>
              </a:rPr>
              <a:t>členem Komise</a:t>
            </a:r>
          </a:p>
          <a:p>
            <a:pPr marL="263525" lvl="2">
              <a:spcAft>
                <a:spcPts val="500"/>
              </a:spcAft>
            </a:pPr>
            <a:endParaRPr lang="cs-CZ" sz="2800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>
              <a:spcAft>
                <a:spcPts val="1400"/>
              </a:spcAft>
            </a:pPr>
            <a:r>
              <a:rPr lang="cs-CZ" sz="2000" dirty="0" smtClean="0">
                <a:solidFill>
                  <a:prstClr val="white"/>
                </a:solidFill>
                <a:latin typeface="Gill Sans MT" panose="020B0502020104020203" pitchFamily="34" charset="-18"/>
              </a:rPr>
              <a:t> </a:t>
            </a:r>
            <a:endParaRPr lang="cs-CZ" sz="2000" dirty="0">
              <a:solidFill>
                <a:prstClr val="white"/>
              </a:solidFill>
              <a:latin typeface="Gill Sans MT" panose="020B0502020104020203" pitchFamily="34" charset="-18"/>
            </a:endParaRPr>
          </a:p>
          <a:p>
            <a:pPr>
              <a:spcAft>
                <a:spcPts val="1400"/>
              </a:spcAft>
            </a:pPr>
            <a:endParaRPr lang="cs-CZ" sz="2000" dirty="0">
              <a:solidFill>
                <a:prstClr val="white"/>
              </a:solidFill>
              <a:latin typeface="Gill Sans MT" panose="020B0502020104020203" pitchFamily="34" charset="-18"/>
            </a:endParaRPr>
          </a:p>
          <a:p>
            <a:endParaRPr lang="cs-CZ" sz="1050" dirty="0">
              <a:solidFill>
                <a:prstClr val="white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6182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Program</a:t>
            </a: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9552" y="1268760"/>
            <a:ext cx="8208912" cy="4855814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cs-CZ" dirty="0" smtClean="0"/>
              <a:t>Úvod</a:t>
            </a:r>
          </a:p>
          <a:p>
            <a:pPr marL="857250" lvl="1" indent="-457200">
              <a:spcAft>
                <a:spcPts val="600"/>
              </a:spcAft>
              <a:buFont typeface="+mj-lt"/>
              <a:buAutoNum type="arabicPeriod"/>
            </a:pPr>
            <a:r>
              <a:rPr lang="cs-CZ" dirty="0"/>
              <a:t>Obecné informace k pracovní skupině (Jana Hlaváčová, MZ OPP)</a:t>
            </a:r>
          </a:p>
          <a:p>
            <a:pPr marL="857250" lvl="1" indent="-457200">
              <a:spcAft>
                <a:spcPts val="600"/>
              </a:spcAft>
              <a:buFont typeface="+mj-lt"/>
              <a:buAutoNum type="arabicPeriod"/>
            </a:pPr>
            <a:r>
              <a:rPr lang="cs-CZ" dirty="0"/>
              <a:t>Současná situace z. č. 48/1997 Sb., o veřejném zdravotním pojištění (Pavlína Žílová, Irena Drugdová, MZ CAU)</a:t>
            </a:r>
          </a:p>
          <a:p>
            <a:pPr marL="857250" lvl="1" indent="-457200">
              <a:spcAft>
                <a:spcPts val="600"/>
              </a:spcAft>
              <a:buFont typeface="+mj-lt"/>
              <a:buAutoNum type="arabicPeriod"/>
            </a:pPr>
            <a:r>
              <a:rPr lang="cs-CZ" dirty="0" smtClean="0"/>
              <a:t>Informace vedoucí pracovní skupiny (Marie Ředinová, Pac. rada)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cs-CZ" dirty="0" smtClean="0"/>
              <a:t>Informace </a:t>
            </a:r>
            <a:r>
              <a:rPr lang="cs-CZ" dirty="0"/>
              <a:t>z Komise pro kategorizaci a úhradovou regulaci zdravotnických prostředků (Jiří Beneš, předseda Komise pro ZP, Jakub Král, bývalý předseda Komise</a:t>
            </a:r>
            <a:r>
              <a:rPr lang="cs-CZ" dirty="0" smtClean="0"/>
              <a:t>)</a:t>
            </a:r>
            <a:endParaRPr lang="cs-CZ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cs-CZ" dirty="0" smtClean="0"/>
              <a:t>Návrhy </a:t>
            </a:r>
            <a:r>
              <a:rPr lang="cs-CZ" dirty="0"/>
              <a:t>Pacientské rady ke kategorizačnímu stromu z 1. pololetí </a:t>
            </a:r>
            <a:r>
              <a:rPr lang="cs-CZ" dirty="0" smtClean="0"/>
              <a:t>2019 (Jana Hlaváčová, MZ OPP)</a:t>
            </a:r>
            <a:endParaRPr lang="cs-CZ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cs-CZ" dirty="0" smtClean="0"/>
              <a:t>Bílý program (Zdena Faltýnková, Pac. rada) </a:t>
            </a:r>
            <a:endParaRPr lang="cs-CZ" dirty="0"/>
          </a:p>
          <a:p>
            <a:pPr>
              <a:spcAft>
                <a:spcPts val="600"/>
              </a:spcAft>
            </a:pPr>
            <a:endParaRPr lang="cs-CZ" sz="2400" b="0" dirty="0" smtClean="0"/>
          </a:p>
          <a:p>
            <a:pPr>
              <a:spcAft>
                <a:spcPts val="600"/>
              </a:spcAft>
            </a:pPr>
            <a:endParaRPr lang="cs-CZ" sz="24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cs-CZ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852245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539560" y="0"/>
            <a:ext cx="7488824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Arial"/>
              </a:rPr>
              <a:t>Návrhy PO na Komisi pro zdravotnické prostředky </a:t>
            </a:r>
          </a:p>
        </p:txBody>
      </p:sp>
      <p:sp>
        <p:nvSpPr>
          <p:cNvPr id="6" name="Shape 137"/>
          <p:cNvSpPr txBox="1"/>
          <p:nvPr/>
        </p:nvSpPr>
        <p:spPr>
          <a:xfrm>
            <a:off x="179512" y="1196752"/>
            <a:ext cx="8928992" cy="52565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prstClr val="white"/>
                </a:solidFill>
              </a:rPr>
              <a:t>14. 3. 2019	slepecké hole (SONS, předloženo)</a:t>
            </a:r>
          </a:p>
          <a:p>
            <a:pPr lvl="2">
              <a:spcAft>
                <a:spcPts val="500"/>
              </a:spcAft>
            </a:pPr>
            <a:r>
              <a:rPr lang="cs-CZ" sz="1600" dirty="0">
                <a:solidFill>
                  <a:prstClr val="white"/>
                </a:solidFill>
              </a:rPr>
              <a:t>	</a:t>
            </a:r>
            <a:r>
              <a:rPr lang="cs-CZ" sz="1600" dirty="0" smtClean="0">
                <a:solidFill>
                  <a:prstClr val="white"/>
                </a:solidFill>
              </a:rPr>
              <a:t>	popis sluchadel (SNN, předloženo)</a:t>
            </a:r>
          </a:p>
          <a:p>
            <a:pPr lvl="2">
              <a:spcAft>
                <a:spcPts val="500"/>
              </a:spcAft>
            </a:pPr>
            <a:r>
              <a:rPr lang="cs-CZ" sz="1600" dirty="0">
                <a:solidFill>
                  <a:prstClr val="white"/>
                </a:solidFill>
              </a:rPr>
              <a:t>	</a:t>
            </a:r>
            <a:r>
              <a:rPr lang="cs-CZ" sz="1600" dirty="0" smtClean="0">
                <a:solidFill>
                  <a:prstClr val="white"/>
                </a:solidFill>
              </a:rPr>
              <a:t>	z návrhů za Pac. radu diskutováno – </a:t>
            </a:r>
            <a:r>
              <a:rPr lang="cs-CZ" sz="1600" dirty="0" err="1" smtClean="0">
                <a:solidFill>
                  <a:prstClr val="white"/>
                </a:solidFill>
              </a:rPr>
              <a:t>penilní</a:t>
            </a:r>
            <a:r>
              <a:rPr lang="cs-CZ" sz="1600" dirty="0" smtClean="0">
                <a:solidFill>
                  <a:prstClr val="white"/>
                </a:solidFill>
              </a:rPr>
              <a:t> svorka, kompresivní 			podprsenka, vozíky, vybavování stolice pumpou, bílý program, rehabilitační 		přístroje, </a:t>
            </a:r>
            <a:r>
              <a:rPr lang="cs-CZ" sz="1600" dirty="0" err="1" smtClean="0">
                <a:solidFill>
                  <a:prstClr val="white"/>
                </a:solidFill>
              </a:rPr>
              <a:t>neurostimulátor</a:t>
            </a:r>
            <a:r>
              <a:rPr lang="cs-CZ" sz="1600" dirty="0" smtClean="0">
                <a:solidFill>
                  <a:prstClr val="white"/>
                </a:solidFill>
              </a:rPr>
              <a:t>, cirkulace vozíků</a:t>
            </a:r>
          </a:p>
          <a:p>
            <a:pPr lvl="2">
              <a:spcAft>
                <a:spcPts val="500"/>
              </a:spcAft>
            </a:pPr>
            <a:endParaRPr lang="cs-CZ" sz="1600" dirty="0" smtClean="0">
              <a:solidFill>
                <a:prstClr val="white"/>
              </a:solidFill>
            </a:endParaRP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prstClr val="white"/>
                </a:solidFill>
              </a:rPr>
              <a:t>15. 4. 2019	antidekubitní podložky (CZEPA), </a:t>
            </a:r>
          </a:p>
          <a:p>
            <a:pPr lvl="2">
              <a:spcAft>
                <a:spcPts val="500"/>
              </a:spcAft>
            </a:pPr>
            <a:r>
              <a:rPr lang="cs-CZ" sz="1600" dirty="0">
                <a:solidFill>
                  <a:prstClr val="white"/>
                </a:solidFill>
              </a:rPr>
              <a:t>	</a:t>
            </a:r>
            <a:r>
              <a:rPr lang="cs-CZ" sz="1600" dirty="0" smtClean="0">
                <a:solidFill>
                  <a:prstClr val="white"/>
                </a:solidFill>
              </a:rPr>
              <a:t>	</a:t>
            </a:r>
            <a:r>
              <a:rPr lang="cs-CZ" sz="1600" dirty="0" smtClean="0">
                <a:solidFill>
                  <a:srgbClr val="92D050"/>
                </a:solidFill>
              </a:rPr>
              <a:t>popis sluchadel (SNN, schváleno)</a:t>
            </a:r>
            <a:endParaRPr lang="cs-CZ" sz="1600" dirty="0">
              <a:solidFill>
                <a:prstClr val="white"/>
              </a:solidFill>
            </a:endParaRPr>
          </a:p>
          <a:p>
            <a:pPr lvl="2">
              <a:spcAft>
                <a:spcPts val="500"/>
              </a:spcAft>
            </a:pPr>
            <a:r>
              <a:rPr lang="cs-CZ" sz="1600" dirty="0" smtClean="0">
                <a:solidFill>
                  <a:prstClr val="white"/>
                </a:solidFill>
              </a:rPr>
              <a:t>		binaurální korekce (SNN)</a:t>
            </a:r>
          </a:p>
          <a:p>
            <a:pPr lvl="2">
              <a:spcAft>
                <a:spcPts val="500"/>
              </a:spcAft>
            </a:pPr>
            <a:r>
              <a:rPr lang="cs-CZ" sz="1600" dirty="0">
                <a:solidFill>
                  <a:prstClr val="white"/>
                </a:solidFill>
              </a:rPr>
              <a:t>	</a:t>
            </a:r>
            <a:r>
              <a:rPr lang="cs-CZ" sz="1600" dirty="0" smtClean="0">
                <a:solidFill>
                  <a:prstClr val="white"/>
                </a:solidFill>
              </a:rPr>
              <a:t>	el. vozíky (NRZP)</a:t>
            </a:r>
            <a:endParaRPr lang="cs-CZ" sz="2000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marL="342900" indent="-342900">
              <a:spcAft>
                <a:spcPts val="500"/>
              </a:spcAft>
              <a:buFontTx/>
              <a:buBlip>
                <a:blip r:embed="rId3"/>
              </a:buBlip>
            </a:pPr>
            <a:endParaRPr lang="cs-CZ" sz="2000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>
              <a:spcAft>
                <a:spcPts val="1400"/>
              </a:spcAft>
            </a:pPr>
            <a:r>
              <a:rPr lang="cs-CZ" sz="2000" dirty="0" smtClean="0">
                <a:solidFill>
                  <a:prstClr val="white"/>
                </a:solidFill>
                <a:latin typeface="Gill Sans MT" panose="020B0502020104020203" pitchFamily="34" charset="-18"/>
              </a:rPr>
              <a:t> </a:t>
            </a:r>
            <a:endParaRPr lang="cs-CZ" sz="2000" dirty="0">
              <a:solidFill>
                <a:prstClr val="white"/>
              </a:solidFill>
              <a:latin typeface="Gill Sans MT" panose="020B0502020104020203" pitchFamily="34" charset="-18"/>
            </a:endParaRPr>
          </a:p>
          <a:p>
            <a:endParaRPr lang="cs-CZ" sz="1050" dirty="0">
              <a:solidFill>
                <a:prstClr val="white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7535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539560" y="0"/>
            <a:ext cx="7488824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Arial"/>
              </a:rPr>
              <a:t>Návrhy PO na Komisi pro zdravotnické prostředky </a:t>
            </a:r>
          </a:p>
        </p:txBody>
      </p:sp>
      <p:sp>
        <p:nvSpPr>
          <p:cNvPr id="6" name="Shape 137"/>
          <p:cNvSpPr txBox="1"/>
          <p:nvPr/>
        </p:nvSpPr>
        <p:spPr>
          <a:xfrm>
            <a:off x="161672" y="1112952"/>
            <a:ext cx="8928992" cy="5328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prstClr val="white"/>
                </a:solidFill>
              </a:rPr>
              <a:t>27. 5. 2019	</a:t>
            </a:r>
            <a:r>
              <a:rPr lang="cs-CZ" sz="1600" dirty="0">
                <a:solidFill>
                  <a:srgbClr val="92D050"/>
                </a:solidFill>
              </a:rPr>
              <a:t>slepecké hole (SONS – schváleno)</a:t>
            </a:r>
            <a:endParaRPr lang="cs-CZ" sz="1600" dirty="0">
              <a:solidFill>
                <a:prstClr val="white"/>
              </a:solidFill>
            </a:endParaRPr>
          </a:p>
          <a:p>
            <a:pPr lvl="1">
              <a:spcAft>
                <a:spcPts val="500"/>
              </a:spcAft>
            </a:pPr>
            <a:r>
              <a:rPr lang="cs-CZ" sz="1600" dirty="0">
                <a:solidFill>
                  <a:prstClr val="white"/>
                </a:solidFill>
              </a:rPr>
              <a:t>		bílý program (NRZP, podpora CZEPA, Parkinson-</a:t>
            </a:r>
            <a:r>
              <a:rPr lang="cs-CZ" sz="1600" dirty="0" err="1">
                <a:solidFill>
                  <a:prstClr val="white"/>
                </a:solidFill>
              </a:rPr>
              <a:t>Help</a:t>
            </a:r>
            <a:r>
              <a:rPr lang="cs-CZ" sz="1600" dirty="0">
                <a:solidFill>
                  <a:prstClr val="white"/>
                </a:solidFill>
              </a:rPr>
              <a:t>)</a:t>
            </a:r>
          </a:p>
          <a:p>
            <a:pPr lvl="1">
              <a:spcAft>
                <a:spcPts val="500"/>
              </a:spcAft>
            </a:pPr>
            <a:r>
              <a:rPr lang="cs-CZ" sz="1600" dirty="0">
                <a:solidFill>
                  <a:prstClr val="white"/>
                </a:solidFill>
              </a:rPr>
              <a:t>		</a:t>
            </a:r>
            <a:r>
              <a:rPr lang="cs-CZ" sz="1600" dirty="0">
                <a:solidFill>
                  <a:schemeClr val="bg1"/>
                </a:solidFill>
              </a:rPr>
              <a:t>binaurální korekce (OS + SNN, třeba dohoda se ZP)</a:t>
            </a:r>
          </a:p>
          <a:p>
            <a:pPr lvl="1">
              <a:spcAft>
                <a:spcPts val="500"/>
              </a:spcAft>
            </a:pPr>
            <a:r>
              <a:rPr lang="cs-CZ" sz="1600" dirty="0">
                <a:solidFill>
                  <a:schemeClr val="bg1"/>
                </a:solidFill>
              </a:rPr>
              <a:t>		protetické prostředky (APP, projednáno se ZP)	</a:t>
            </a:r>
          </a:p>
          <a:p>
            <a:pPr lvl="1">
              <a:spcAft>
                <a:spcPts val="500"/>
              </a:spcAft>
            </a:pPr>
            <a:r>
              <a:rPr lang="cs-CZ" sz="1600" dirty="0">
                <a:solidFill>
                  <a:srgbClr val="FFFF00"/>
                </a:solidFill>
              </a:rPr>
              <a:t>		</a:t>
            </a:r>
            <a:r>
              <a:rPr lang="cs-CZ" sz="1600" dirty="0">
                <a:solidFill>
                  <a:srgbClr val="92D050"/>
                </a:solidFill>
              </a:rPr>
              <a:t>antidekubitní podložky (CZEPA, schváleno</a:t>
            </a:r>
            <a:r>
              <a:rPr lang="cs-CZ" sz="1600" dirty="0">
                <a:solidFill>
                  <a:prstClr val="white"/>
                </a:solidFill>
              </a:rPr>
              <a:t>)</a:t>
            </a:r>
          </a:p>
          <a:p>
            <a:pPr lvl="1">
              <a:spcAft>
                <a:spcPts val="500"/>
              </a:spcAft>
            </a:pPr>
            <a:r>
              <a:rPr lang="cs-CZ" sz="1600" dirty="0">
                <a:solidFill>
                  <a:prstClr val="white"/>
                </a:solidFill>
              </a:rPr>
              <a:t>		</a:t>
            </a:r>
            <a:r>
              <a:rPr lang="cs-CZ" sz="1600" dirty="0">
                <a:solidFill>
                  <a:schemeClr val="bg1"/>
                </a:solidFill>
              </a:rPr>
              <a:t>inhalátory + nebulizátory (KCF, dohoda se ZP)</a:t>
            </a:r>
          </a:p>
          <a:p>
            <a:pPr lvl="1">
              <a:spcAft>
                <a:spcPts val="500"/>
              </a:spcAft>
            </a:pPr>
            <a:r>
              <a:rPr lang="cs-CZ" sz="1600" dirty="0">
                <a:solidFill>
                  <a:prstClr val="white"/>
                </a:solidFill>
              </a:rPr>
              <a:t>		umělá plicní ventilace (End Duchenne)</a:t>
            </a:r>
          </a:p>
          <a:p>
            <a:pPr lvl="1">
              <a:spcAft>
                <a:spcPts val="500"/>
              </a:spcAft>
            </a:pPr>
            <a:r>
              <a:rPr lang="cs-CZ" sz="1600" dirty="0">
                <a:solidFill>
                  <a:prstClr val="white"/>
                </a:solidFill>
              </a:rPr>
              <a:t>		kompresivní podprsenky (Aliance žen s RP)	</a:t>
            </a:r>
          </a:p>
          <a:p>
            <a:pPr lvl="1">
              <a:spcAft>
                <a:spcPts val="500"/>
              </a:spcAft>
            </a:pPr>
            <a:r>
              <a:rPr lang="cs-CZ" sz="1600" dirty="0">
                <a:solidFill>
                  <a:prstClr val="white"/>
                </a:solidFill>
              </a:rPr>
              <a:t>		</a:t>
            </a:r>
            <a:r>
              <a:rPr lang="cs-CZ" sz="1600" dirty="0">
                <a:solidFill>
                  <a:schemeClr val="bg1"/>
                </a:solidFill>
              </a:rPr>
              <a:t>diagnostické proužky (</a:t>
            </a:r>
            <a:r>
              <a:rPr lang="cs-CZ" sz="1600" dirty="0" err="1">
                <a:solidFill>
                  <a:schemeClr val="bg1"/>
                </a:solidFill>
              </a:rPr>
              <a:t>Diaktiv</a:t>
            </a:r>
            <a:r>
              <a:rPr lang="cs-CZ" sz="1600" dirty="0">
                <a:solidFill>
                  <a:schemeClr val="bg1"/>
                </a:solidFill>
              </a:rPr>
              <a:t> – neprojednáno s PO)</a:t>
            </a:r>
          </a:p>
          <a:p>
            <a:pPr lvl="1">
              <a:spcAft>
                <a:spcPts val="500"/>
              </a:spcAft>
            </a:pPr>
            <a:r>
              <a:rPr lang="cs-CZ" sz="1600" dirty="0">
                <a:solidFill>
                  <a:prstClr val="white"/>
                </a:solidFill>
              </a:rPr>
              <a:t>		řečové procesory (SUKI)</a:t>
            </a:r>
          </a:p>
          <a:p>
            <a:pPr lvl="1">
              <a:spcAft>
                <a:spcPts val="500"/>
              </a:spcAft>
            </a:pPr>
            <a:r>
              <a:rPr lang="cs-CZ" sz="1600" dirty="0">
                <a:solidFill>
                  <a:prstClr val="white"/>
                </a:solidFill>
              </a:rPr>
              <a:t>		</a:t>
            </a:r>
            <a:r>
              <a:rPr lang="cs-CZ" sz="1600" dirty="0">
                <a:solidFill>
                  <a:srgbClr val="92D050"/>
                </a:solidFill>
              </a:rPr>
              <a:t>ortézy stavebnicové (OS + Achilleus - schváleno</a:t>
            </a:r>
            <a:r>
              <a:rPr lang="cs-CZ" sz="1600" dirty="0" smtClean="0">
                <a:solidFill>
                  <a:srgbClr val="92D050"/>
                </a:solidFill>
              </a:rPr>
              <a:t>)</a:t>
            </a:r>
            <a:endParaRPr lang="cs-CZ" sz="1600" dirty="0">
              <a:solidFill>
                <a:prstClr val="white"/>
              </a:solidFill>
            </a:endParaRP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prstClr val="white"/>
                </a:solidFill>
              </a:rPr>
              <a:t>25. 6. 2019	</a:t>
            </a:r>
            <a:r>
              <a:rPr lang="cs-CZ" sz="1600" dirty="0" smtClean="0">
                <a:solidFill>
                  <a:srgbClr val="FFFF00"/>
                </a:solidFill>
              </a:rPr>
              <a:t>bílý program (NRZP, podpora Pac. rada – CZEPA)</a:t>
            </a:r>
          </a:p>
          <a:p>
            <a:pPr lvl="1">
              <a:spcAft>
                <a:spcPts val="500"/>
              </a:spcAft>
            </a:pPr>
            <a:r>
              <a:rPr lang="cs-CZ" sz="1600" dirty="0">
                <a:solidFill>
                  <a:prstClr val="white"/>
                </a:solidFill>
              </a:rPr>
              <a:t>	</a:t>
            </a:r>
            <a:r>
              <a:rPr lang="cs-CZ" sz="1600" dirty="0" smtClean="0">
                <a:solidFill>
                  <a:prstClr val="white"/>
                </a:solidFill>
              </a:rPr>
              <a:t>	</a:t>
            </a:r>
            <a:r>
              <a:rPr lang="cs-CZ" sz="1600" dirty="0" smtClean="0">
                <a:solidFill>
                  <a:srgbClr val="92D050"/>
                </a:solidFill>
              </a:rPr>
              <a:t>inhalátory, nebulizátory (KCF, schváleno)</a:t>
            </a:r>
          </a:p>
          <a:p>
            <a:pPr lvl="1">
              <a:spcAft>
                <a:spcPts val="500"/>
              </a:spcAft>
            </a:pPr>
            <a:r>
              <a:rPr lang="cs-CZ" sz="1600" dirty="0">
                <a:solidFill>
                  <a:srgbClr val="92D050"/>
                </a:solidFill>
              </a:rPr>
              <a:t>	</a:t>
            </a:r>
            <a:r>
              <a:rPr lang="cs-CZ" sz="1600" dirty="0" smtClean="0">
                <a:solidFill>
                  <a:srgbClr val="92D050"/>
                </a:solidFill>
              </a:rPr>
              <a:t>	protetické prostředky (APP, schváleno na čem byla shoda ZP)</a:t>
            </a:r>
          </a:p>
          <a:p>
            <a:pPr lvl="1">
              <a:spcAft>
                <a:spcPts val="500"/>
              </a:spcAft>
            </a:pPr>
            <a:r>
              <a:rPr lang="cs-CZ" sz="1600" dirty="0">
                <a:solidFill>
                  <a:prstClr val="white"/>
                </a:solidFill>
              </a:rPr>
              <a:t>	</a:t>
            </a:r>
            <a:r>
              <a:rPr lang="cs-CZ" sz="1600" dirty="0" smtClean="0">
                <a:solidFill>
                  <a:prstClr val="white"/>
                </a:solidFill>
              </a:rPr>
              <a:t>	</a:t>
            </a:r>
            <a:r>
              <a:rPr lang="cs-CZ" sz="1600" dirty="0" smtClean="0">
                <a:solidFill>
                  <a:srgbClr val="FFFF00"/>
                </a:solidFill>
              </a:rPr>
              <a:t>binaurální korekce (SNN, podpora návrhu OS)</a:t>
            </a:r>
          </a:p>
          <a:p>
            <a:pPr lvl="1">
              <a:spcAft>
                <a:spcPts val="500"/>
              </a:spcAft>
            </a:pPr>
            <a:r>
              <a:rPr lang="cs-CZ" sz="1600" dirty="0">
                <a:solidFill>
                  <a:prstClr val="white"/>
                </a:solidFill>
              </a:rPr>
              <a:t>	</a:t>
            </a:r>
            <a:r>
              <a:rPr lang="cs-CZ" sz="1600" dirty="0" smtClean="0">
                <a:solidFill>
                  <a:prstClr val="white"/>
                </a:solidFill>
              </a:rPr>
              <a:t>	</a:t>
            </a:r>
            <a:r>
              <a:rPr lang="cs-CZ" sz="1600" dirty="0" smtClean="0">
                <a:solidFill>
                  <a:srgbClr val="92D050"/>
                </a:solidFill>
              </a:rPr>
              <a:t>diagnostické proužky (návrh OS, rozdílné stanovisko PO)</a:t>
            </a:r>
          </a:p>
          <a:p>
            <a:pPr lvl="1">
              <a:spcAft>
                <a:spcPts val="500"/>
              </a:spcAft>
            </a:pPr>
            <a:r>
              <a:rPr lang="cs-CZ" sz="1600" dirty="0">
                <a:solidFill>
                  <a:prstClr val="white"/>
                </a:solidFill>
              </a:rPr>
              <a:t>	</a:t>
            </a:r>
            <a:r>
              <a:rPr lang="cs-CZ" sz="1600" dirty="0" smtClean="0">
                <a:solidFill>
                  <a:prstClr val="white"/>
                </a:solidFill>
              </a:rPr>
              <a:t>	</a:t>
            </a:r>
            <a:r>
              <a:rPr lang="cs-CZ" sz="1600" dirty="0" smtClean="0">
                <a:solidFill>
                  <a:srgbClr val="FFFF00"/>
                </a:solidFill>
              </a:rPr>
              <a:t>řečové procesory (SUKI)</a:t>
            </a:r>
          </a:p>
          <a:p>
            <a:pPr lvl="1">
              <a:spcAft>
                <a:spcPts val="500"/>
              </a:spcAft>
            </a:pPr>
            <a:r>
              <a:rPr lang="cs-CZ" sz="1600" dirty="0">
                <a:solidFill>
                  <a:prstClr val="white"/>
                </a:solidFill>
              </a:rPr>
              <a:t>	</a:t>
            </a:r>
            <a:r>
              <a:rPr lang="cs-CZ" sz="1600" dirty="0" smtClean="0">
                <a:solidFill>
                  <a:prstClr val="white"/>
                </a:solidFill>
              </a:rPr>
              <a:t>	</a:t>
            </a:r>
            <a:r>
              <a:rPr lang="cs-CZ" sz="1600" dirty="0" smtClean="0">
                <a:solidFill>
                  <a:srgbClr val="92D050"/>
                </a:solidFill>
              </a:rPr>
              <a:t>neinvazivní plicní ventilace (End Duchenne, následně schváleno) </a:t>
            </a:r>
          </a:p>
          <a:p>
            <a:pPr lvl="1">
              <a:spcAft>
                <a:spcPts val="500"/>
              </a:spcAft>
            </a:pPr>
            <a:endParaRPr lang="cs-CZ" sz="1900" dirty="0" smtClean="0">
              <a:solidFill>
                <a:prstClr val="white"/>
              </a:solidFill>
            </a:endParaRPr>
          </a:p>
          <a:p>
            <a:pPr lvl="1">
              <a:spcAft>
                <a:spcPts val="500"/>
              </a:spcAft>
            </a:pPr>
            <a:endParaRPr lang="cs-CZ" sz="1900" dirty="0" smtClean="0">
              <a:solidFill>
                <a:prstClr val="white"/>
              </a:solidFill>
            </a:endParaRPr>
          </a:p>
          <a:p>
            <a:pPr lvl="1">
              <a:spcAft>
                <a:spcPts val="500"/>
              </a:spcAft>
            </a:pPr>
            <a:endParaRPr lang="cs-CZ" sz="1900" dirty="0" smtClean="0">
              <a:solidFill>
                <a:prstClr val="white"/>
              </a:solidFill>
            </a:endParaRPr>
          </a:p>
          <a:p>
            <a:pPr lvl="1">
              <a:spcAft>
                <a:spcPts val="500"/>
              </a:spcAft>
            </a:pPr>
            <a:r>
              <a:rPr lang="cs-CZ" sz="2000" dirty="0">
                <a:solidFill>
                  <a:prstClr val="white"/>
                </a:solidFill>
                <a:latin typeface="Calibri" panose="020F0502020204030204" pitchFamily="34" charset="0"/>
              </a:rPr>
              <a:t>	</a:t>
            </a:r>
            <a:r>
              <a:rPr lang="cs-CZ" sz="2000" dirty="0" smtClean="0">
                <a:solidFill>
                  <a:prstClr val="white"/>
                </a:solidFill>
                <a:latin typeface="Calibri" panose="020F0502020204030204" pitchFamily="34" charset="0"/>
              </a:rPr>
              <a:t>	</a:t>
            </a:r>
          </a:p>
          <a:p>
            <a:pPr marL="342900" indent="-342900">
              <a:spcAft>
                <a:spcPts val="500"/>
              </a:spcAft>
              <a:buFontTx/>
              <a:buBlip>
                <a:blip r:embed="rId3"/>
              </a:buBlip>
            </a:pPr>
            <a:endParaRPr lang="cs-CZ" sz="2000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>
              <a:spcAft>
                <a:spcPts val="1400"/>
              </a:spcAft>
            </a:pPr>
            <a:r>
              <a:rPr lang="cs-CZ" sz="2000" dirty="0" smtClean="0">
                <a:solidFill>
                  <a:prstClr val="white"/>
                </a:solidFill>
                <a:latin typeface="Gill Sans MT" panose="020B0502020104020203" pitchFamily="34" charset="-18"/>
              </a:rPr>
              <a:t> </a:t>
            </a:r>
            <a:endParaRPr lang="cs-CZ" sz="2000" dirty="0">
              <a:solidFill>
                <a:prstClr val="white"/>
              </a:solidFill>
              <a:latin typeface="Gill Sans MT" panose="020B0502020104020203" pitchFamily="34" charset="-18"/>
            </a:endParaRPr>
          </a:p>
          <a:p>
            <a:endParaRPr lang="cs-CZ" sz="1050" dirty="0">
              <a:solidFill>
                <a:prstClr val="white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9482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1600200"/>
            <a:ext cx="8352927" cy="4524374"/>
          </a:xfrm>
        </p:spPr>
        <p:txBody>
          <a:bodyPr/>
          <a:lstStyle/>
          <a:p>
            <a:endParaRPr lang="cs-CZ" dirty="0" smtClean="0"/>
          </a:p>
          <a:p>
            <a:endParaRPr lang="cs-CZ" sz="3600" dirty="0">
              <a:latin typeface="+mj-lt"/>
            </a:endParaRPr>
          </a:p>
          <a:p>
            <a:pPr lvl="0" algn="ctr">
              <a:buSzPct val="25000"/>
            </a:pPr>
            <a:r>
              <a:rPr lang="cs-CZ" sz="3600" dirty="0">
                <a:solidFill>
                  <a:schemeClr val="lt1"/>
                </a:solidFill>
                <a:latin typeface="Gill Sans" panose="020B0604020202020204" charset="0"/>
              </a:rPr>
              <a:t>Informace z Komise pro kategorizaci a úhradovou regulaci zdravotnických </a:t>
            </a:r>
            <a:r>
              <a:rPr lang="cs-CZ" sz="3600" dirty="0" smtClean="0">
                <a:solidFill>
                  <a:schemeClr val="lt1"/>
                </a:solidFill>
                <a:latin typeface="Gill Sans" panose="020B0604020202020204" charset="0"/>
              </a:rPr>
              <a:t>prostředků</a:t>
            </a:r>
          </a:p>
          <a:p>
            <a:pPr lvl="0" algn="ctr">
              <a:buSzPct val="25000"/>
            </a:pPr>
            <a:endParaRPr lang="cs-CZ" sz="3600" dirty="0">
              <a:solidFill>
                <a:schemeClr val="lt1"/>
              </a:solidFill>
              <a:latin typeface="Gill Sans" panose="020B0604020202020204" charset="0"/>
            </a:endParaRPr>
          </a:p>
          <a:p>
            <a:pPr lvl="0" algn="ctr">
              <a:buSzPct val="25000"/>
            </a:pPr>
            <a:r>
              <a:rPr lang="cs-CZ" sz="3600" b="0" dirty="0" smtClean="0">
                <a:solidFill>
                  <a:schemeClr val="lt1"/>
                </a:solidFill>
                <a:latin typeface="Gill Sans" panose="020B0604020202020204" charset="0"/>
              </a:rPr>
              <a:t>Prof. MUDr. RNDr. Jiří Beneš, CSc., předseda Komise </a:t>
            </a:r>
            <a:endParaRPr lang="cs-CZ" sz="3600" b="0" dirty="0">
              <a:solidFill>
                <a:schemeClr val="lt1"/>
              </a:solidFill>
              <a:latin typeface="Gill Sans" panose="020B060402020202020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cs-CZ" sz="1200" smtClean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pPr algn="r">
                <a:buSzPct val="25000"/>
              </a:pPr>
              <a:t>22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765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1600200"/>
            <a:ext cx="8352927" cy="4524374"/>
          </a:xfrm>
        </p:spPr>
        <p:txBody>
          <a:bodyPr/>
          <a:lstStyle/>
          <a:p>
            <a:endParaRPr lang="cs-CZ" dirty="0" smtClean="0"/>
          </a:p>
          <a:p>
            <a:endParaRPr lang="cs-CZ" sz="3600" dirty="0" smtClean="0">
              <a:latin typeface="+mj-lt"/>
            </a:endParaRPr>
          </a:p>
          <a:p>
            <a:pPr lvl="0" algn="ctr">
              <a:buSzPct val="25000"/>
            </a:pPr>
            <a:r>
              <a:rPr lang="cs-CZ" sz="3600" dirty="0">
                <a:solidFill>
                  <a:schemeClr val="lt1"/>
                </a:solidFill>
                <a:latin typeface="Gill Sans" panose="020B0604020202020204" charset="0"/>
              </a:rPr>
              <a:t>Návrhy Pacientské rady ke kategorizačnímu stromu z </a:t>
            </a:r>
            <a:r>
              <a:rPr lang="cs-CZ" sz="3600" dirty="0" smtClean="0">
                <a:solidFill>
                  <a:schemeClr val="lt1"/>
                </a:solidFill>
                <a:latin typeface="Gill Sans" panose="020B0604020202020204" charset="0"/>
              </a:rPr>
              <a:t/>
            </a:r>
            <a:br>
              <a:rPr lang="cs-CZ" sz="3600" dirty="0" smtClean="0">
                <a:solidFill>
                  <a:schemeClr val="lt1"/>
                </a:solidFill>
                <a:latin typeface="Gill Sans" panose="020B0604020202020204" charset="0"/>
              </a:rPr>
            </a:br>
            <a:r>
              <a:rPr lang="cs-CZ" sz="3600" dirty="0" smtClean="0">
                <a:solidFill>
                  <a:schemeClr val="lt1"/>
                </a:solidFill>
                <a:latin typeface="Gill Sans" panose="020B0604020202020204" charset="0"/>
              </a:rPr>
              <a:t>1</a:t>
            </a:r>
            <a:r>
              <a:rPr lang="cs-CZ" sz="3600" dirty="0">
                <a:solidFill>
                  <a:schemeClr val="lt1"/>
                </a:solidFill>
                <a:latin typeface="Gill Sans" panose="020B0604020202020204" charset="0"/>
              </a:rPr>
              <a:t>. </a:t>
            </a:r>
            <a:r>
              <a:rPr lang="cs-CZ" sz="3600" dirty="0" smtClean="0">
                <a:solidFill>
                  <a:schemeClr val="lt1"/>
                </a:solidFill>
                <a:latin typeface="Gill Sans" panose="020B0604020202020204" charset="0"/>
              </a:rPr>
              <a:t>pololetí </a:t>
            </a:r>
            <a:r>
              <a:rPr lang="cs-CZ" sz="3600" dirty="0">
                <a:solidFill>
                  <a:schemeClr val="lt1"/>
                </a:solidFill>
                <a:latin typeface="Gill Sans" panose="020B0604020202020204" charset="0"/>
              </a:rPr>
              <a:t>2019 </a:t>
            </a:r>
            <a:endParaRPr lang="cs-CZ" sz="3600" dirty="0" smtClean="0">
              <a:solidFill>
                <a:schemeClr val="lt1"/>
              </a:solidFill>
              <a:latin typeface="Gill Sans" panose="020B0604020202020204" charset="0"/>
            </a:endParaRPr>
          </a:p>
          <a:p>
            <a:pPr lvl="0" algn="ctr">
              <a:buSzPct val="25000"/>
            </a:pPr>
            <a:endParaRPr lang="cs-CZ" sz="3600" dirty="0">
              <a:solidFill>
                <a:schemeClr val="lt1"/>
              </a:solidFill>
              <a:latin typeface="Gill Sans" panose="020B0604020202020204" charset="0"/>
            </a:endParaRPr>
          </a:p>
          <a:p>
            <a:pPr lvl="0" algn="ctr">
              <a:buSzPct val="25000"/>
            </a:pPr>
            <a:r>
              <a:rPr lang="cs-CZ" sz="3600" b="0" dirty="0" smtClean="0">
                <a:solidFill>
                  <a:schemeClr val="lt1"/>
                </a:solidFill>
                <a:latin typeface="Gill Sans" panose="020B0604020202020204" charset="0"/>
              </a:rPr>
              <a:t>Jana Hlaváčová, sekretariát Pacientské rady</a:t>
            </a:r>
            <a:endParaRPr lang="cs-CZ" sz="3600" b="0" dirty="0">
              <a:solidFill>
                <a:schemeClr val="lt1"/>
              </a:solidFill>
              <a:latin typeface="Gill Sans" panose="020B060402020202020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cs-CZ" sz="1200" smtClean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pPr algn="r">
                <a:buSzPct val="25000"/>
              </a:pPr>
              <a:t>23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10665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539560" y="-1812"/>
            <a:ext cx="7488824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z="2400" dirty="0">
                <a:solidFill>
                  <a:srgbClr val="1F497D">
                    <a:lumMod val="75000"/>
                  </a:srgbClr>
                </a:solidFill>
                <a:latin typeface="Arial"/>
              </a:rPr>
              <a:t>Možnosti změn kategorizačního stromu:</a:t>
            </a:r>
          </a:p>
        </p:txBody>
      </p:sp>
      <p:sp>
        <p:nvSpPr>
          <p:cNvPr id="6" name="Shape 137"/>
          <p:cNvSpPr txBox="1"/>
          <p:nvPr/>
        </p:nvSpPr>
        <p:spPr>
          <a:xfrm>
            <a:off x="179512" y="1124744"/>
            <a:ext cx="8856984" cy="5328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63525">
              <a:spcAft>
                <a:spcPts val="500"/>
              </a:spcAft>
            </a:pPr>
            <a:r>
              <a:rPr lang="cs-CZ" sz="2000" b="1" dirty="0" smtClean="0">
                <a:solidFill>
                  <a:prstClr val="white"/>
                </a:solidFill>
              </a:rPr>
              <a:t>1. Návrh úpravy skupiny</a:t>
            </a:r>
          </a:p>
          <a:p>
            <a:pPr marL="263525" lvl="2">
              <a:spcAft>
                <a:spcPts val="500"/>
              </a:spcAft>
            </a:pPr>
            <a:r>
              <a:rPr lang="cs-CZ" sz="2000" dirty="0" smtClean="0">
                <a:solidFill>
                  <a:prstClr val="white"/>
                </a:solidFill>
              </a:rPr>
              <a:t>	- předběžné projednání se zdrav. pojišťovnou</a:t>
            </a:r>
          </a:p>
          <a:p>
            <a:pPr marL="263525" lvl="2">
              <a:spcAft>
                <a:spcPts val="500"/>
              </a:spcAft>
            </a:pPr>
            <a:r>
              <a:rPr lang="cs-CZ" sz="2000" dirty="0">
                <a:solidFill>
                  <a:prstClr val="white"/>
                </a:solidFill>
              </a:rPr>
              <a:t>	</a:t>
            </a:r>
            <a:r>
              <a:rPr lang="cs-CZ" sz="2000" dirty="0" smtClean="0">
                <a:solidFill>
                  <a:prstClr val="white"/>
                </a:solidFill>
              </a:rPr>
              <a:t>- předběžné projednání s odbornou společností</a:t>
            </a:r>
          </a:p>
          <a:p>
            <a:pPr marL="263525" lvl="2">
              <a:spcAft>
                <a:spcPts val="500"/>
              </a:spcAft>
            </a:pPr>
            <a:r>
              <a:rPr lang="cs-CZ" sz="2000" dirty="0">
                <a:solidFill>
                  <a:prstClr val="white"/>
                </a:solidFill>
              </a:rPr>
              <a:t>	</a:t>
            </a:r>
            <a:r>
              <a:rPr lang="cs-CZ" sz="2000" dirty="0" smtClean="0">
                <a:solidFill>
                  <a:prstClr val="white"/>
                </a:solidFill>
              </a:rPr>
              <a:t>- záštita členem Komise</a:t>
            </a:r>
          </a:p>
          <a:p>
            <a:pPr marL="263525" lvl="2">
              <a:spcAft>
                <a:spcPts val="500"/>
              </a:spcAft>
            </a:pPr>
            <a:endParaRPr lang="cs-CZ" sz="2000" dirty="0" smtClean="0">
              <a:solidFill>
                <a:prstClr val="white"/>
              </a:solidFill>
            </a:endParaRPr>
          </a:p>
          <a:p>
            <a:pPr marL="263525" lvl="2">
              <a:spcAft>
                <a:spcPts val="500"/>
              </a:spcAft>
            </a:pPr>
            <a:r>
              <a:rPr lang="cs-CZ" sz="2000" b="1" dirty="0" smtClean="0">
                <a:solidFill>
                  <a:prstClr val="white"/>
                </a:solidFill>
              </a:rPr>
              <a:t>2. Návrh nové skupiny</a:t>
            </a:r>
          </a:p>
          <a:p>
            <a:pPr marL="263525" lvl="2">
              <a:spcAft>
                <a:spcPts val="500"/>
              </a:spcAft>
            </a:pPr>
            <a:r>
              <a:rPr lang="cs-CZ" sz="2000" dirty="0">
                <a:solidFill>
                  <a:prstClr val="white"/>
                </a:solidFill>
              </a:rPr>
              <a:t>	</a:t>
            </a:r>
            <a:r>
              <a:rPr lang="cs-CZ" sz="2000" dirty="0" smtClean="0">
                <a:solidFill>
                  <a:prstClr val="white"/>
                </a:solidFill>
              </a:rPr>
              <a:t>- prohlášení o shodě</a:t>
            </a:r>
          </a:p>
          <a:p>
            <a:pPr marL="263525" lvl="2">
              <a:spcAft>
                <a:spcPts val="500"/>
              </a:spcAft>
            </a:pPr>
            <a:r>
              <a:rPr lang="cs-CZ" sz="2000" dirty="0">
                <a:solidFill>
                  <a:prstClr val="white"/>
                </a:solidFill>
              </a:rPr>
              <a:t>	</a:t>
            </a:r>
            <a:r>
              <a:rPr lang="cs-CZ" sz="2000" dirty="0" smtClean="0">
                <a:solidFill>
                  <a:prstClr val="white"/>
                </a:solidFill>
              </a:rPr>
              <a:t>- stanovisko dotčených odborných spol. </a:t>
            </a:r>
          </a:p>
          <a:p>
            <a:pPr marL="263525" lvl="2">
              <a:spcAft>
                <a:spcPts val="500"/>
              </a:spcAft>
            </a:pPr>
            <a:r>
              <a:rPr lang="cs-CZ" sz="2000" dirty="0">
                <a:solidFill>
                  <a:prstClr val="white"/>
                </a:solidFill>
              </a:rPr>
              <a:t>	</a:t>
            </a:r>
            <a:r>
              <a:rPr lang="cs-CZ" sz="2000" dirty="0" smtClean="0">
                <a:solidFill>
                  <a:prstClr val="white"/>
                </a:solidFill>
              </a:rPr>
              <a:t>- doklad o předběžném projednání se zdrav. poj. </a:t>
            </a:r>
          </a:p>
          <a:p>
            <a:pPr marL="263525" lvl="2">
              <a:spcAft>
                <a:spcPts val="500"/>
              </a:spcAft>
            </a:pPr>
            <a:r>
              <a:rPr lang="cs-CZ" sz="2000" dirty="0">
                <a:solidFill>
                  <a:prstClr val="white"/>
                </a:solidFill>
              </a:rPr>
              <a:t>	</a:t>
            </a:r>
            <a:r>
              <a:rPr lang="cs-CZ" sz="2000" dirty="0" smtClean="0">
                <a:solidFill>
                  <a:prstClr val="white"/>
                </a:solidFill>
              </a:rPr>
              <a:t>- stručná analýza dopadu do rozpočtu</a:t>
            </a:r>
          </a:p>
          <a:p>
            <a:pPr marL="263525" lvl="2">
              <a:spcAft>
                <a:spcPts val="500"/>
              </a:spcAft>
            </a:pPr>
            <a:r>
              <a:rPr lang="cs-CZ" sz="2000" dirty="0">
                <a:solidFill>
                  <a:prstClr val="white"/>
                </a:solidFill>
              </a:rPr>
              <a:t>	</a:t>
            </a:r>
            <a:r>
              <a:rPr lang="cs-CZ" sz="2000" dirty="0" smtClean="0">
                <a:solidFill>
                  <a:prstClr val="white"/>
                </a:solidFill>
              </a:rPr>
              <a:t>- návod k použití</a:t>
            </a:r>
          </a:p>
          <a:p>
            <a:pPr marL="263525" lvl="2">
              <a:spcAft>
                <a:spcPts val="500"/>
              </a:spcAft>
            </a:pPr>
            <a:r>
              <a:rPr lang="cs-CZ" sz="2000" dirty="0">
                <a:solidFill>
                  <a:prstClr val="white"/>
                </a:solidFill>
              </a:rPr>
              <a:t> </a:t>
            </a:r>
            <a:r>
              <a:rPr lang="cs-CZ" sz="2000" dirty="0" smtClean="0">
                <a:solidFill>
                  <a:prstClr val="white"/>
                </a:solidFill>
              </a:rPr>
              <a:t>      - záštita </a:t>
            </a:r>
            <a:r>
              <a:rPr lang="cs-CZ" sz="2000" dirty="0">
                <a:solidFill>
                  <a:prstClr val="white"/>
                </a:solidFill>
              </a:rPr>
              <a:t>členem Komise</a:t>
            </a:r>
          </a:p>
          <a:p>
            <a:pPr marL="263525" lvl="2">
              <a:spcAft>
                <a:spcPts val="500"/>
              </a:spcAft>
            </a:pPr>
            <a:endParaRPr lang="cs-CZ" sz="2800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>
              <a:spcAft>
                <a:spcPts val="1400"/>
              </a:spcAft>
            </a:pPr>
            <a:r>
              <a:rPr lang="cs-CZ" sz="2000" dirty="0" smtClean="0">
                <a:solidFill>
                  <a:prstClr val="white"/>
                </a:solidFill>
                <a:latin typeface="Gill Sans MT" panose="020B0502020104020203" pitchFamily="34" charset="-18"/>
              </a:rPr>
              <a:t> </a:t>
            </a:r>
            <a:endParaRPr lang="cs-CZ" sz="2000" dirty="0">
              <a:solidFill>
                <a:prstClr val="white"/>
              </a:solidFill>
              <a:latin typeface="Gill Sans MT" panose="020B0502020104020203" pitchFamily="34" charset="-18"/>
            </a:endParaRPr>
          </a:p>
          <a:p>
            <a:pPr>
              <a:spcAft>
                <a:spcPts val="1400"/>
              </a:spcAft>
            </a:pPr>
            <a:endParaRPr lang="cs-CZ" sz="2000" dirty="0">
              <a:solidFill>
                <a:prstClr val="white"/>
              </a:solidFill>
              <a:latin typeface="Gill Sans MT" panose="020B0502020104020203" pitchFamily="34" charset="-18"/>
            </a:endParaRPr>
          </a:p>
          <a:p>
            <a:endParaRPr lang="cs-CZ" sz="1050" dirty="0">
              <a:solidFill>
                <a:prstClr val="white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3246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539560" y="0"/>
            <a:ext cx="7488824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Arial"/>
              </a:rPr>
              <a:t>Návrhy PO na Komisi pro zdravotnické prostředky </a:t>
            </a:r>
          </a:p>
        </p:txBody>
      </p:sp>
      <p:sp>
        <p:nvSpPr>
          <p:cNvPr id="6" name="Shape 137"/>
          <p:cNvSpPr txBox="1"/>
          <p:nvPr/>
        </p:nvSpPr>
        <p:spPr>
          <a:xfrm>
            <a:off x="179512" y="1196752"/>
            <a:ext cx="8928992" cy="52565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prstClr val="white"/>
                </a:solidFill>
              </a:rPr>
              <a:t>14. 3. 2019	slepecké hole (SONS, předloženo)</a:t>
            </a:r>
          </a:p>
          <a:p>
            <a:pPr lvl="2">
              <a:spcAft>
                <a:spcPts val="500"/>
              </a:spcAft>
            </a:pPr>
            <a:r>
              <a:rPr lang="cs-CZ" sz="1600" dirty="0">
                <a:solidFill>
                  <a:prstClr val="white"/>
                </a:solidFill>
              </a:rPr>
              <a:t>	</a:t>
            </a:r>
            <a:r>
              <a:rPr lang="cs-CZ" sz="1600" dirty="0" smtClean="0">
                <a:solidFill>
                  <a:prstClr val="white"/>
                </a:solidFill>
              </a:rPr>
              <a:t>	popis sluchadel (SNN, předloženo)</a:t>
            </a:r>
          </a:p>
          <a:p>
            <a:pPr lvl="2">
              <a:spcAft>
                <a:spcPts val="500"/>
              </a:spcAft>
            </a:pPr>
            <a:r>
              <a:rPr lang="cs-CZ" sz="1600" dirty="0">
                <a:solidFill>
                  <a:prstClr val="white"/>
                </a:solidFill>
              </a:rPr>
              <a:t>	</a:t>
            </a:r>
            <a:r>
              <a:rPr lang="cs-CZ" sz="1600" dirty="0" smtClean="0">
                <a:solidFill>
                  <a:prstClr val="white"/>
                </a:solidFill>
              </a:rPr>
              <a:t>	z návrhů za Pac. radu diskutováno – </a:t>
            </a:r>
            <a:r>
              <a:rPr lang="cs-CZ" sz="1600" dirty="0" err="1" smtClean="0">
                <a:solidFill>
                  <a:prstClr val="white"/>
                </a:solidFill>
              </a:rPr>
              <a:t>penilní</a:t>
            </a:r>
            <a:r>
              <a:rPr lang="cs-CZ" sz="1600" dirty="0" smtClean="0">
                <a:solidFill>
                  <a:prstClr val="white"/>
                </a:solidFill>
              </a:rPr>
              <a:t> svorka, kompresivní 			podprsenka, vozíky, vybavování stolice pumpou, bílý program, rehabilitační 		přístroje, </a:t>
            </a:r>
            <a:r>
              <a:rPr lang="cs-CZ" sz="1600" dirty="0" err="1" smtClean="0">
                <a:solidFill>
                  <a:prstClr val="white"/>
                </a:solidFill>
              </a:rPr>
              <a:t>neurostimulátor</a:t>
            </a:r>
            <a:r>
              <a:rPr lang="cs-CZ" sz="1600" dirty="0" smtClean="0">
                <a:solidFill>
                  <a:prstClr val="white"/>
                </a:solidFill>
              </a:rPr>
              <a:t>, cirkulace vozíků</a:t>
            </a:r>
          </a:p>
          <a:p>
            <a:pPr lvl="2">
              <a:spcAft>
                <a:spcPts val="500"/>
              </a:spcAft>
            </a:pPr>
            <a:endParaRPr lang="cs-CZ" sz="1600" dirty="0" smtClean="0">
              <a:solidFill>
                <a:prstClr val="white"/>
              </a:solidFill>
            </a:endParaRP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prstClr val="white"/>
                </a:solidFill>
              </a:rPr>
              <a:t>15. 4. 2019	antidekubitní podložky (CZEPA), </a:t>
            </a:r>
          </a:p>
          <a:p>
            <a:pPr lvl="2">
              <a:spcAft>
                <a:spcPts val="500"/>
              </a:spcAft>
            </a:pPr>
            <a:r>
              <a:rPr lang="cs-CZ" sz="1600" dirty="0">
                <a:solidFill>
                  <a:prstClr val="white"/>
                </a:solidFill>
              </a:rPr>
              <a:t>	</a:t>
            </a:r>
            <a:r>
              <a:rPr lang="cs-CZ" sz="1600" dirty="0" smtClean="0">
                <a:solidFill>
                  <a:prstClr val="white"/>
                </a:solidFill>
              </a:rPr>
              <a:t>	</a:t>
            </a:r>
            <a:r>
              <a:rPr lang="cs-CZ" sz="1600" dirty="0" smtClean="0">
                <a:solidFill>
                  <a:srgbClr val="92D050"/>
                </a:solidFill>
              </a:rPr>
              <a:t>popis sluchadel (SNN, schváleno)</a:t>
            </a:r>
            <a:endParaRPr lang="cs-CZ" sz="1600" dirty="0">
              <a:solidFill>
                <a:prstClr val="white"/>
              </a:solidFill>
            </a:endParaRPr>
          </a:p>
          <a:p>
            <a:pPr lvl="2">
              <a:spcAft>
                <a:spcPts val="500"/>
              </a:spcAft>
            </a:pPr>
            <a:r>
              <a:rPr lang="cs-CZ" sz="1600" dirty="0" smtClean="0">
                <a:solidFill>
                  <a:prstClr val="white"/>
                </a:solidFill>
              </a:rPr>
              <a:t>		binaurální korekce (SNN)</a:t>
            </a:r>
          </a:p>
          <a:p>
            <a:pPr lvl="2">
              <a:spcAft>
                <a:spcPts val="500"/>
              </a:spcAft>
            </a:pPr>
            <a:r>
              <a:rPr lang="cs-CZ" sz="1600" dirty="0">
                <a:solidFill>
                  <a:prstClr val="white"/>
                </a:solidFill>
              </a:rPr>
              <a:t>	</a:t>
            </a:r>
            <a:r>
              <a:rPr lang="cs-CZ" sz="1600" dirty="0" smtClean="0">
                <a:solidFill>
                  <a:prstClr val="white"/>
                </a:solidFill>
              </a:rPr>
              <a:t>	el. vozíky (NRZP)</a:t>
            </a:r>
            <a:endParaRPr lang="cs-CZ" sz="2000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marL="342900" indent="-342900">
              <a:spcAft>
                <a:spcPts val="500"/>
              </a:spcAft>
              <a:buFontTx/>
              <a:buBlip>
                <a:blip r:embed="rId3"/>
              </a:buBlip>
            </a:pPr>
            <a:endParaRPr lang="cs-CZ" sz="2000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>
              <a:spcAft>
                <a:spcPts val="1400"/>
              </a:spcAft>
            </a:pPr>
            <a:r>
              <a:rPr lang="cs-CZ" sz="2000" dirty="0" smtClean="0">
                <a:solidFill>
                  <a:prstClr val="white"/>
                </a:solidFill>
                <a:latin typeface="Gill Sans MT" panose="020B0502020104020203" pitchFamily="34" charset="-18"/>
              </a:rPr>
              <a:t> </a:t>
            </a:r>
            <a:endParaRPr lang="cs-CZ" sz="2000" dirty="0">
              <a:solidFill>
                <a:prstClr val="white"/>
              </a:solidFill>
              <a:latin typeface="Gill Sans MT" panose="020B0502020104020203" pitchFamily="34" charset="-18"/>
            </a:endParaRPr>
          </a:p>
          <a:p>
            <a:endParaRPr lang="cs-CZ" sz="1050" dirty="0">
              <a:solidFill>
                <a:prstClr val="white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0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539560" y="0"/>
            <a:ext cx="7488824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Arial"/>
              </a:rPr>
              <a:t>Návrhy PO na Komisi pro zdravotnické prostředky </a:t>
            </a:r>
          </a:p>
        </p:txBody>
      </p:sp>
      <p:sp>
        <p:nvSpPr>
          <p:cNvPr id="6" name="Shape 137"/>
          <p:cNvSpPr txBox="1"/>
          <p:nvPr/>
        </p:nvSpPr>
        <p:spPr>
          <a:xfrm>
            <a:off x="161672" y="1112952"/>
            <a:ext cx="8928992" cy="5328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prstClr val="white"/>
                </a:solidFill>
              </a:rPr>
              <a:t>27. 5. 2019	</a:t>
            </a:r>
            <a:r>
              <a:rPr lang="cs-CZ" sz="1600" dirty="0">
                <a:solidFill>
                  <a:srgbClr val="92D050"/>
                </a:solidFill>
              </a:rPr>
              <a:t>slepecké hole (SONS – schváleno)</a:t>
            </a:r>
            <a:endParaRPr lang="cs-CZ" sz="1600" dirty="0">
              <a:solidFill>
                <a:prstClr val="white"/>
              </a:solidFill>
            </a:endParaRPr>
          </a:p>
          <a:p>
            <a:pPr lvl="1">
              <a:spcAft>
                <a:spcPts val="500"/>
              </a:spcAft>
            </a:pPr>
            <a:r>
              <a:rPr lang="cs-CZ" sz="1600" dirty="0">
                <a:solidFill>
                  <a:prstClr val="white"/>
                </a:solidFill>
              </a:rPr>
              <a:t>		bílý program (NRZP, podpora CZEPA, Parkinson-</a:t>
            </a:r>
            <a:r>
              <a:rPr lang="cs-CZ" sz="1600" dirty="0" err="1">
                <a:solidFill>
                  <a:prstClr val="white"/>
                </a:solidFill>
              </a:rPr>
              <a:t>Help</a:t>
            </a:r>
            <a:r>
              <a:rPr lang="cs-CZ" sz="1600" dirty="0">
                <a:solidFill>
                  <a:prstClr val="white"/>
                </a:solidFill>
              </a:rPr>
              <a:t>)</a:t>
            </a:r>
          </a:p>
          <a:p>
            <a:pPr lvl="1">
              <a:spcAft>
                <a:spcPts val="500"/>
              </a:spcAft>
            </a:pPr>
            <a:r>
              <a:rPr lang="cs-CZ" sz="1600" dirty="0">
                <a:solidFill>
                  <a:prstClr val="white"/>
                </a:solidFill>
              </a:rPr>
              <a:t>		binaurální korekce (OS + SNN, třeba dohoda se ZP)</a:t>
            </a:r>
          </a:p>
          <a:p>
            <a:pPr lvl="1">
              <a:spcAft>
                <a:spcPts val="500"/>
              </a:spcAft>
            </a:pPr>
            <a:r>
              <a:rPr lang="cs-CZ" sz="1600" dirty="0">
                <a:solidFill>
                  <a:prstClr val="white"/>
                </a:solidFill>
              </a:rPr>
              <a:t>		protetické prostředky (APP, projednáno se ZP)	</a:t>
            </a:r>
          </a:p>
          <a:p>
            <a:pPr lvl="1">
              <a:spcAft>
                <a:spcPts val="500"/>
              </a:spcAft>
            </a:pPr>
            <a:r>
              <a:rPr lang="cs-CZ" sz="1600" dirty="0">
                <a:solidFill>
                  <a:srgbClr val="FFFF00"/>
                </a:solidFill>
              </a:rPr>
              <a:t>		</a:t>
            </a:r>
            <a:r>
              <a:rPr lang="cs-CZ" sz="1600" dirty="0">
                <a:solidFill>
                  <a:srgbClr val="92D050"/>
                </a:solidFill>
              </a:rPr>
              <a:t>antidekubitní podložky (CZEPA, schváleno</a:t>
            </a:r>
            <a:r>
              <a:rPr lang="cs-CZ" sz="1600" dirty="0">
                <a:solidFill>
                  <a:prstClr val="white"/>
                </a:solidFill>
              </a:rPr>
              <a:t>)</a:t>
            </a:r>
          </a:p>
          <a:p>
            <a:pPr lvl="1">
              <a:spcAft>
                <a:spcPts val="500"/>
              </a:spcAft>
            </a:pPr>
            <a:r>
              <a:rPr lang="cs-CZ" sz="1600" dirty="0">
                <a:solidFill>
                  <a:prstClr val="white"/>
                </a:solidFill>
              </a:rPr>
              <a:t>		inhalátory + nebulizátory (KCF, dohoda se ZP)</a:t>
            </a:r>
          </a:p>
          <a:p>
            <a:pPr lvl="1">
              <a:spcAft>
                <a:spcPts val="500"/>
              </a:spcAft>
            </a:pPr>
            <a:r>
              <a:rPr lang="cs-CZ" sz="1600" dirty="0">
                <a:solidFill>
                  <a:prstClr val="white"/>
                </a:solidFill>
              </a:rPr>
              <a:t>		umělá plicní ventilace (End Duchenne)</a:t>
            </a:r>
          </a:p>
          <a:p>
            <a:pPr lvl="1">
              <a:spcAft>
                <a:spcPts val="500"/>
              </a:spcAft>
            </a:pPr>
            <a:r>
              <a:rPr lang="cs-CZ" sz="1600" dirty="0">
                <a:solidFill>
                  <a:prstClr val="white"/>
                </a:solidFill>
              </a:rPr>
              <a:t>		kompresivní podprsenky (Aliance žen s RP)	</a:t>
            </a:r>
          </a:p>
          <a:p>
            <a:pPr lvl="1">
              <a:spcAft>
                <a:spcPts val="500"/>
              </a:spcAft>
            </a:pPr>
            <a:r>
              <a:rPr lang="cs-CZ" sz="1600" dirty="0">
                <a:solidFill>
                  <a:prstClr val="white"/>
                </a:solidFill>
              </a:rPr>
              <a:t>		diagnostické proužky (</a:t>
            </a:r>
            <a:r>
              <a:rPr lang="cs-CZ" sz="1600" dirty="0" err="1">
                <a:solidFill>
                  <a:prstClr val="white"/>
                </a:solidFill>
              </a:rPr>
              <a:t>Diaktiv</a:t>
            </a:r>
            <a:r>
              <a:rPr lang="cs-CZ" sz="1600" dirty="0">
                <a:solidFill>
                  <a:prstClr val="white"/>
                </a:solidFill>
              </a:rPr>
              <a:t> – neprojednáno s PO)</a:t>
            </a:r>
          </a:p>
          <a:p>
            <a:pPr lvl="1">
              <a:spcAft>
                <a:spcPts val="500"/>
              </a:spcAft>
            </a:pPr>
            <a:r>
              <a:rPr lang="cs-CZ" sz="1600" dirty="0">
                <a:solidFill>
                  <a:prstClr val="white"/>
                </a:solidFill>
              </a:rPr>
              <a:t>		řečové procesory (SUKI)</a:t>
            </a:r>
          </a:p>
          <a:p>
            <a:pPr lvl="1">
              <a:spcAft>
                <a:spcPts val="500"/>
              </a:spcAft>
            </a:pPr>
            <a:r>
              <a:rPr lang="cs-CZ" sz="1600" dirty="0">
                <a:solidFill>
                  <a:prstClr val="white"/>
                </a:solidFill>
              </a:rPr>
              <a:t>		</a:t>
            </a:r>
            <a:r>
              <a:rPr lang="cs-CZ" sz="1600" dirty="0">
                <a:solidFill>
                  <a:srgbClr val="92D050"/>
                </a:solidFill>
              </a:rPr>
              <a:t>ortézy stavebnicové (OS + Achilleus - schváleno</a:t>
            </a:r>
            <a:r>
              <a:rPr lang="cs-CZ" sz="1600" dirty="0" smtClean="0">
                <a:solidFill>
                  <a:srgbClr val="92D050"/>
                </a:solidFill>
              </a:rPr>
              <a:t>)</a:t>
            </a:r>
            <a:endParaRPr lang="cs-CZ" sz="1600" dirty="0">
              <a:solidFill>
                <a:prstClr val="white"/>
              </a:solidFill>
            </a:endParaRP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prstClr val="white"/>
                </a:solidFill>
              </a:rPr>
              <a:t>25. 6. 2019	</a:t>
            </a:r>
            <a:r>
              <a:rPr lang="cs-CZ" sz="1600" dirty="0" smtClean="0">
                <a:solidFill>
                  <a:srgbClr val="FFFF00"/>
                </a:solidFill>
              </a:rPr>
              <a:t>bílý program (NRZP, podpora Pac. rada – CZEPA)</a:t>
            </a:r>
          </a:p>
          <a:p>
            <a:pPr lvl="1">
              <a:spcAft>
                <a:spcPts val="500"/>
              </a:spcAft>
            </a:pPr>
            <a:r>
              <a:rPr lang="cs-CZ" sz="1600" dirty="0">
                <a:solidFill>
                  <a:prstClr val="white"/>
                </a:solidFill>
              </a:rPr>
              <a:t>	</a:t>
            </a:r>
            <a:r>
              <a:rPr lang="cs-CZ" sz="1600" dirty="0" smtClean="0">
                <a:solidFill>
                  <a:prstClr val="white"/>
                </a:solidFill>
              </a:rPr>
              <a:t>	</a:t>
            </a:r>
            <a:r>
              <a:rPr lang="cs-CZ" sz="1600" dirty="0" smtClean="0">
                <a:solidFill>
                  <a:srgbClr val="92D050"/>
                </a:solidFill>
              </a:rPr>
              <a:t>inhalátory, nebulizátory (KCF, schváleno)</a:t>
            </a:r>
          </a:p>
          <a:p>
            <a:pPr lvl="1">
              <a:spcAft>
                <a:spcPts val="500"/>
              </a:spcAft>
            </a:pPr>
            <a:r>
              <a:rPr lang="cs-CZ" sz="1600" dirty="0">
                <a:solidFill>
                  <a:srgbClr val="92D050"/>
                </a:solidFill>
              </a:rPr>
              <a:t>	</a:t>
            </a:r>
            <a:r>
              <a:rPr lang="cs-CZ" sz="1600" dirty="0" smtClean="0">
                <a:solidFill>
                  <a:srgbClr val="92D050"/>
                </a:solidFill>
              </a:rPr>
              <a:t>	protetické prostředky (APP, schváleno na čem byla shoda ZP)</a:t>
            </a:r>
          </a:p>
          <a:p>
            <a:pPr lvl="1">
              <a:spcAft>
                <a:spcPts val="500"/>
              </a:spcAft>
            </a:pPr>
            <a:r>
              <a:rPr lang="cs-CZ" sz="1600" dirty="0">
                <a:solidFill>
                  <a:prstClr val="white"/>
                </a:solidFill>
              </a:rPr>
              <a:t>	</a:t>
            </a:r>
            <a:r>
              <a:rPr lang="cs-CZ" sz="1600" dirty="0" smtClean="0">
                <a:solidFill>
                  <a:prstClr val="white"/>
                </a:solidFill>
              </a:rPr>
              <a:t>	</a:t>
            </a:r>
            <a:r>
              <a:rPr lang="cs-CZ" sz="1600" dirty="0" smtClean="0">
                <a:solidFill>
                  <a:srgbClr val="FFFF00"/>
                </a:solidFill>
              </a:rPr>
              <a:t>binaurální korekce (SNN, podpora návrhu OS)</a:t>
            </a:r>
          </a:p>
          <a:p>
            <a:pPr lvl="1">
              <a:spcAft>
                <a:spcPts val="500"/>
              </a:spcAft>
            </a:pPr>
            <a:r>
              <a:rPr lang="cs-CZ" sz="1600" dirty="0">
                <a:solidFill>
                  <a:prstClr val="white"/>
                </a:solidFill>
              </a:rPr>
              <a:t>	</a:t>
            </a:r>
            <a:r>
              <a:rPr lang="cs-CZ" sz="1600" dirty="0" smtClean="0">
                <a:solidFill>
                  <a:prstClr val="white"/>
                </a:solidFill>
              </a:rPr>
              <a:t>	</a:t>
            </a:r>
            <a:r>
              <a:rPr lang="cs-CZ" sz="1600" dirty="0" smtClean="0">
                <a:solidFill>
                  <a:srgbClr val="92D050"/>
                </a:solidFill>
              </a:rPr>
              <a:t>diagnostické proužky (návrh OS, rozdílné stanovisko PO)</a:t>
            </a:r>
          </a:p>
          <a:p>
            <a:pPr lvl="1">
              <a:spcAft>
                <a:spcPts val="500"/>
              </a:spcAft>
            </a:pPr>
            <a:r>
              <a:rPr lang="cs-CZ" sz="1600" dirty="0">
                <a:solidFill>
                  <a:prstClr val="white"/>
                </a:solidFill>
              </a:rPr>
              <a:t>	</a:t>
            </a:r>
            <a:r>
              <a:rPr lang="cs-CZ" sz="1600" dirty="0" smtClean="0">
                <a:solidFill>
                  <a:prstClr val="white"/>
                </a:solidFill>
              </a:rPr>
              <a:t>	</a:t>
            </a:r>
            <a:r>
              <a:rPr lang="cs-CZ" sz="1600" dirty="0" smtClean="0">
                <a:solidFill>
                  <a:srgbClr val="FFFF00"/>
                </a:solidFill>
              </a:rPr>
              <a:t>řečové procesory (SUKI)</a:t>
            </a:r>
          </a:p>
          <a:p>
            <a:pPr lvl="1">
              <a:spcAft>
                <a:spcPts val="500"/>
              </a:spcAft>
            </a:pPr>
            <a:r>
              <a:rPr lang="cs-CZ" sz="1600" dirty="0">
                <a:solidFill>
                  <a:prstClr val="white"/>
                </a:solidFill>
              </a:rPr>
              <a:t>	</a:t>
            </a:r>
            <a:r>
              <a:rPr lang="cs-CZ" sz="1600" dirty="0" smtClean="0">
                <a:solidFill>
                  <a:prstClr val="white"/>
                </a:solidFill>
              </a:rPr>
              <a:t>	</a:t>
            </a:r>
            <a:r>
              <a:rPr lang="cs-CZ" sz="1600" dirty="0" smtClean="0">
                <a:solidFill>
                  <a:srgbClr val="92D050"/>
                </a:solidFill>
              </a:rPr>
              <a:t>neinvazivní plicní ventilace (End Duchenne, následně schváleno) </a:t>
            </a:r>
          </a:p>
          <a:p>
            <a:pPr lvl="1">
              <a:spcAft>
                <a:spcPts val="500"/>
              </a:spcAft>
            </a:pPr>
            <a:endParaRPr lang="cs-CZ" sz="1900" dirty="0" smtClean="0">
              <a:solidFill>
                <a:prstClr val="white"/>
              </a:solidFill>
            </a:endParaRPr>
          </a:p>
          <a:p>
            <a:pPr lvl="1">
              <a:spcAft>
                <a:spcPts val="500"/>
              </a:spcAft>
            </a:pPr>
            <a:endParaRPr lang="cs-CZ" sz="1900" dirty="0" smtClean="0">
              <a:solidFill>
                <a:prstClr val="white"/>
              </a:solidFill>
            </a:endParaRPr>
          </a:p>
          <a:p>
            <a:pPr lvl="1">
              <a:spcAft>
                <a:spcPts val="500"/>
              </a:spcAft>
            </a:pPr>
            <a:endParaRPr lang="cs-CZ" sz="1900" dirty="0" smtClean="0">
              <a:solidFill>
                <a:prstClr val="white"/>
              </a:solidFill>
            </a:endParaRPr>
          </a:p>
          <a:p>
            <a:pPr lvl="1">
              <a:spcAft>
                <a:spcPts val="500"/>
              </a:spcAft>
            </a:pPr>
            <a:r>
              <a:rPr lang="cs-CZ" sz="2000" dirty="0">
                <a:solidFill>
                  <a:prstClr val="white"/>
                </a:solidFill>
                <a:latin typeface="Calibri" panose="020F0502020204030204" pitchFamily="34" charset="0"/>
              </a:rPr>
              <a:t>	</a:t>
            </a:r>
            <a:r>
              <a:rPr lang="cs-CZ" sz="2000" dirty="0" smtClean="0">
                <a:solidFill>
                  <a:prstClr val="white"/>
                </a:solidFill>
                <a:latin typeface="Calibri" panose="020F0502020204030204" pitchFamily="34" charset="0"/>
              </a:rPr>
              <a:t>	</a:t>
            </a:r>
          </a:p>
          <a:p>
            <a:pPr marL="342900" indent="-342900">
              <a:spcAft>
                <a:spcPts val="500"/>
              </a:spcAft>
              <a:buFontTx/>
              <a:buBlip>
                <a:blip r:embed="rId3"/>
              </a:buBlip>
            </a:pPr>
            <a:endParaRPr lang="cs-CZ" sz="2000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>
              <a:spcAft>
                <a:spcPts val="1400"/>
              </a:spcAft>
            </a:pPr>
            <a:r>
              <a:rPr lang="cs-CZ" sz="2000" dirty="0" smtClean="0">
                <a:solidFill>
                  <a:prstClr val="white"/>
                </a:solidFill>
                <a:latin typeface="Gill Sans MT" panose="020B0502020104020203" pitchFamily="34" charset="-18"/>
              </a:rPr>
              <a:t> </a:t>
            </a:r>
            <a:endParaRPr lang="cs-CZ" sz="2000" dirty="0">
              <a:solidFill>
                <a:prstClr val="white"/>
              </a:solidFill>
              <a:latin typeface="Gill Sans MT" panose="020B0502020104020203" pitchFamily="34" charset="-18"/>
            </a:endParaRPr>
          </a:p>
          <a:p>
            <a:endParaRPr lang="cs-CZ" sz="1050" dirty="0">
              <a:solidFill>
                <a:prstClr val="white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670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1600200"/>
            <a:ext cx="8352927" cy="4524374"/>
          </a:xfrm>
        </p:spPr>
        <p:txBody>
          <a:bodyPr/>
          <a:lstStyle/>
          <a:p>
            <a:endParaRPr lang="cs-CZ" dirty="0" smtClean="0"/>
          </a:p>
          <a:p>
            <a:endParaRPr lang="cs-CZ" sz="3600" dirty="0" smtClean="0">
              <a:latin typeface="+mj-lt"/>
            </a:endParaRPr>
          </a:p>
          <a:p>
            <a:pPr lvl="0" algn="ctr">
              <a:buSzPct val="25000"/>
            </a:pPr>
            <a:r>
              <a:rPr lang="cs-CZ" sz="3600" dirty="0" smtClean="0">
                <a:solidFill>
                  <a:schemeClr val="lt1"/>
                </a:solidFill>
                <a:latin typeface="Gill Sans" panose="020B0604020202020204" charset="0"/>
              </a:rPr>
              <a:t>Bílý program</a:t>
            </a:r>
          </a:p>
          <a:p>
            <a:pPr lvl="0" algn="ctr">
              <a:buSzPct val="25000"/>
            </a:pPr>
            <a:endParaRPr lang="cs-CZ" sz="3600" dirty="0">
              <a:solidFill>
                <a:schemeClr val="lt1"/>
              </a:solidFill>
              <a:latin typeface="Gill Sans" panose="020B0604020202020204" charset="0"/>
            </a:endParaRPr>
          </a:p>
          <a:p>
            <a:pPr lvl="0" algn="ctr">
              <a:buSzPct val="25000"/>
            </a:pPr>
            <a:r>
              <a:rPr lang="cs-CZ" sz="3600" b="0" dirty="0" smtClean="0">
                <a:solidFill>
                  <a:schemeClr val="lt1"/>
                </a:solidFill>
                <a:latin typeface="Gill Sans" panose="020B0604020202020204" charset="0"/>
              </a:rPr>
              <a:t>Zdenka Faltýnková, Pacientská rada zástupkyně vedoucí pracovní skupiny</a:t>
            </a:r>
            <a:endParaRPr lang="cs-CZ" sz="3600" b="0" dirty="0">
              <a:solidFill>
                <a:schemeClr val="lt1"/>
              </a:solidFill>
              <a:latin typeface="Gill Sans" panose="020B060402020202020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cs-CZ" sz="1200" smtClean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pPr algn="r">
                <a:buSzPct val="25000"/>
              </a:pPr>
              <a:t>27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9936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altLang="cs-CZ" dirty="0" smtClean="0">
                <a:latin typeface="Arial" charset="0"/>
                <a:cs typeface="Arial" charset="0"/>
              </a:rPr>
              <a:t>Návrh NRZP + CZEPA</a:t>
            </a: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433993"/>
              </p:ext>
            </p:extLst>
          </p:nvPr>
        </p:nvGraphicFramePr>
        <p:xfrm>
          <a:off x="827586" y="1341439"/>
          <a:ext cx="7920880" cy="5256210"/>
        </p:xfrm>
        <a:graphic>
          <a:graphicData uri="http://schemas.openxmlformats.org/drawingml/2006/table">
            <a:tbl>
              <a:tblPr firstRow="1" firstCol="1" bandRow="1">
                <a:tableStyleId>{98B49A11-FD44-4FDE-B0A0-27E7B85C5078}</a:tableStyleId>
              </a:tblPr>
              <a:tblGrid>
                <a:gridCol w="917171"/>
                <a:gridCol w="1182984"/>
                <a:gridCol w="553976"/>
                <a:gridCol w="977039"/>
                <a:gridCol w="1396110"/>
                <a:gridCol w="1083204"/>
                <a:gridCol w="1018547"/>
                <a:gridCol w="791849"/>
              </a:tblGrid>
              <a:tr h="299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Číselný kód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Kategorizační strom (Úhradová skupina)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Popis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Preskripční omezení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Indikační omezení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Množstevní limit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Úhradový limit bez DPH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Možnost cirkulace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</a:tr>
              <a:tr h="119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07.04.03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sedačky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</a:tr>
              <a:tr h="4995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07.04.03.01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sedačky - sprchové, do vany, na vanu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-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 GER; NEU; ORT;  PRL; REH 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obtíže v udržení pozice ve stoje nebo v měnění základních pozic těla - stoj a poloha vsedě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1 ks / 5 let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1.600,00 Kč / 1 ks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ne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</a:tr>
              <a:tr h="120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07.04.04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sprchová křesla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</a:tr>
              <a:tr h="599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07.04.04.01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sprchová křesla - pevná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-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 GER; NEU; ORT;  PRL; REH 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středně těžké obtíže v udržení pozice těla ve stoje a v sedě; obtíže při chůzi na krátké vzdálenosti (cca 20 m)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1 ks / 5 let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2.000,00 Kč / 1 ks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ne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</a:tr>
              <a:tr h="4995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07.04.04.02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sprchová křesla - pojízdná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-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 GER; NEU; ORT;  PRL; REH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středně těžké obtíže v udržení pozice těla ve stoje a v sedě; těžké obtíže při chůzi na krátké vzdálenosti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1 ks / 5 let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4.000,00 Kč / 1 ks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ne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</a:tr>
              <a:tr h="120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07.04.05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klozetová křesla 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</a:tr>
              <a:tr h="6994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07.04.05.01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klozetová křesla - pevná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-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 GER; NEU; ORT;  PRL; REH 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středně těžké obtíže v udržení pozice ve stoje nebo v měnění základních pozic těla - stoj a poloha vsedě a obtíže v chůzi na krátké vzdálenosti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1 ks / 5 let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2.200,00 Kč / 1 ks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ne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</a:tr>
              <a:tr h="6994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07.04.05.02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klozetová křesla - pojízdná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-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 GER; NEU; ORT;  PRL; REH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středně těžké obtíže v udržení pozice ve stoje nebo v měnění základních pozic těla - stoj a poloha vsedě a těžké obtíže v chůzi na krátké vzdálenosti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1 ks / 5 let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4.000,00 Kč / 1 ks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ne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</a:tr>
              <a:tr h="1998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07.04.06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kombinovaná křesla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</a:tr>
              <a:tr h="6994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07.04.06.01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kombinovaná křesla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-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 GER; NEU; ORT;  PRL; REH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středně těžké obtíže v udržení pozice ve stoje nebo v měnění základních pozic těla - stoj a poloha v sedě a obtíže v chůzi na krátké vzdálenosti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1 ks / 5 let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2.700,00 Kč / 1 ks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ne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</a:tr>
              <a:tr h="6994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07.04.06.02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kombinovaná křesla - pojízdná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-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 GER; NEU; ORT;  PRL; REH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středně těžké obtíže v udržení pozice ve stoje nebo v měnění základních pozic těla - stoj a poloha vsedě a těžké obtíže v chůzi na krátké vzdálenosti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1 ks / 5 let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6.000,00 Kč / 1 ks</a:t>
                      </a:r>
                      <a:endParaRPr lang="cs-CZ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ne</a:t>
                      </a:r>
                      <a:endParaRPr lang="cs-CZ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265" marR="3026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2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Stanovisko Oddělení léčiv a zdravotnických prostředků, MZČR</a:t>
            </a:r>
          </a:p>
        </p:txBody>
      </p:sp>
      <p:sp>
        <p:nvSpPr>
          <p:cNvPr id="21506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1233488" y="1341438"/>
            <a:ext cx="7659687" cy="5256212"/>
          </a:xfrm>
        </p:spPr>
        <p:txBody>
          <a:bodyPr/>
          <a:lstStyle/>
          <a:p>
            <a:endParaRPr lang="cs-CZ" sz="1600" dirty="0" smtClean="0"/>
          </a:p>
          <a:p>
            <a:pPr>
              <a:lnSpc>
                <a:spcPct val="150000"/>
              </a:lnSpc>
            </a:pPr>
            <a:r>
              <a:rPr lang="cs-CZ" sz="1600" b="0" dirty="0" smtClean="0"/>
              <a:t>„v</a:t>
            </a:r>
            <a:r>
              <a:rPr lang="cs-CZ" sz="1600" b="0" dirty="0"/>
              <a:t> návaznosti na vaši žádost sděluji, že OLZP ve vztahu k výrobkům označovaným jako tzv. bílý program“ zastává názor, že mohou být klasifikovány jako zdravotnické prostředky, pokud je u nich deklarován určený účel odpovídající definici v zákoně č. 268/2014 Sb., o zdravotnických prostředcích, v platném znění (…</a:t>
            </a:r>
            <a:r>
              <a:rPr lang="cs-CZ" sz="1600" b="0" i="1" dirty="0"/>
              <a:t>kompenzace poranění nebo zdravotního postižení</a:t>
            </a:r>
            <a:r>
              <a:rPr lang="cs-CZ" sz="1600" b="0" dirty="0"/>
              <a:t>…) a splňují všechny příslušné požadavky dané zákonem i nařízením vlády č. 54/2015 Sb. včetně požadavků týkajících se klinického hodnocení.</a:t>
            </a:r>
          </a:p>
          <a:p>
            <a:pPr>
              <a:lnSpc>
                <a:spcPct val="150000"/>
              </a:lnSpc>
            </a:pPr>
            <a:r>
              <a:rPr lang="cs-CZ" sz="1600" b="0" dirty="0"/>
              <a:t> </a:t>
            </a:r>
          </a:p>
          <a:p>
            <a:pPr>
              <a:lnSpc>
                <a:spcPct val="150000"/>
              </a:lnSpc>
            </a:pPr>
            <a:r>
              <a:rPr lang="cs-CZ" sz="1600" b="0" dirty="0"/>
              <a:t>Stanovisko OLZP je tak shodné jako Státního ústavu pro kontrolu léčiv, který je podle výše uvedeného zákona prvoinstančním orgánem pro rozhodování, zda výrobek je nebo není zdravotnickým prostředkem</a:t>
            </a:r>
            <a:r>
              <a:rPr lang="cs-CZ" sz="1600" b="0" dirty="0" smtClean="0"/>
              <a:t>.“</a:t>
            </a:r>
            <a:endParaRPr lang="cs-CZ" sz="1600" b="0" dirty="0"/>
          </a:p>
          <a:p>
            <a:r>
              <a:rPr lang="cs-CZ" sz="1600" dirty="0"/>
              <a:t> </a:t>
            </a:r>
          </a:p>
          <a:p>
            <a:pPr>
              <a:lnSpc>
                <a:spcPct val="130000"/>
              </a:lnSpc>
            </a:pPr>
            <a:endParaRPr lang="cs-CZ" altLang="cs-CZ" sz="16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sz="3600" dirty="0">
              <a:latin typeface="+mj-lt"/>
            </a:endParaRPr>
          </a:p>
          <a:p>
            <a:pPr lvl="0" algn="ctr">
              <a:buSzPct val="25000"/>
            </a:pPr>
            <a:r>
              <a:rPr lang="cs-CZ" sz="3600" dirty="0" smtClean="0">
                <a:solidFill>
                  <a:schemeClr val="lt1"/>
                </a:solidFill>
                <a:latin typeface="Gill Sans" panose="020B0604020202020204" charset="0"/>
              </a:rPr>
              <a:t>Pracovní skupina Pacientské rady pro zdravotnické prostředky</a:t>
            </a:r>
          </a:p>
          <a:p>
            <a:pPr lvl="0" algn="ctr">
              <a:buSzPct val="25000"/>
            </a:pPr>
            <a:endParaRPr lang="cs-CZ" sz="3600" dirty="0">
              <a:solidFill>
                <a:schemeClr val="lt1"/>
              </a:solidFill>
              <a:latin typeface="Gill Sans" panose="020B0604020202020204" charset="0"/>
            </a:endParaRPr>
          </a:p>
          <a:p>
            <a:pPr lvl="0" algn="ctr">
              <a:buSzPct val="25000"/>
            </a:pPr>
            <a:r>
              <a:rPr lang="cs-CZ" sz="3600" dirty="0" smtClean="0">
                <a:solidFill>
                  <a:schemeClr val="lt1"/>
                </a:solidFill>
                <a:latin typeface="Gill Sans" panose="020B0604020202020204" charset="0"/>
              </a:rPr>
              <a:t>Obecné informace</a:t>
            </a:r>
            <a:endParaRPr lang="cs-CZ" sz="3600" dirty="0">
              <a:solidFill>
                <a:schemeClr val="lt1"/>
              </a:solidFill>
              <a:latin typeface="Gill Sans" panose="020B060402020202020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smtClean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3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487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/>
        </p:nvSpPr>
        <p:spPr>
          <a:xfrm>
            <a:off x="1231900" y="2444750"/>
            <a:ext cx="6794500" cy="1757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6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Děkujeme za pozornost a těšíme se na další spolupráci</a:t>
            </a:r>
          </a:p>
        </p:txBody>
      </p:sp>
      <p:sp>
        <p:nvSpPr>
          <p:cNvPr id="408" name="Shape 408"/>
          <p:cNvSpPr txBox="1"/>
          <p:nvPr/>
        </p:nvSpPr>
        <p:spPr>
          <a:xfrm>
            <a:off x="1231900" y="4202112"/>
            <a:ext cx="6794500" cy="158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04800" marR="0" lvl="0" indent="-30480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800" marR="0" lvl="0" indent="-304800" algn="ctr" rtl="0"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cs-CZ" sz="24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propacienty@mzcr.cz</a:t>
            </a:r>
          </a:p>
          <a:p>
            <a:pPr marL="304800" marR="0" lvl="0" indent="-304800" algn="ctr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800" marR="0" lvl="0" indent="-304800" algn="ctr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800" marR="0" lvl="0" indent="-304800" algn="ctr" rtl="0">
              <a:spcBef>
                <a:spcPts val="600"/>
              </a:spcBef>
              <a:spcAft>
                <a:spcPts val="0"/>
              </a:spcAft>
              <a:buNone/>
            </a:pPr>
            <a:endParaRPr sz="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800" marR="0" lvl="0" indent="-304800" algn="ctr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Shape 409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30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aoblený obdélník 35"/>
          <p:cNvSpPr/>
          <p:nvPr/>
        </p:nvSpPr>
        <p:spPr>
          <a:xfrm>
            <a:off x="5297282" y="5497496"/>
            <a:ext cx="1114425" cy="11569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0600" y="1072975"/>
            <a:ext cx="8777288" cy="5601144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6" name="Textové pole 2"/>
          <p:cNvSpPr txBox="1">
            <a:spLocks noChangeArrowheads="1"/>
          </p:cNvSpPr>
          <p:nvPr/>
        </p:nvSpPr>
        <p:spPr bwMode="auto">
          <a:xfrm>
            <a:off x="5969481" y="1224479"/>
            <a:ext cx="2900362" cy="307777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-18"/>
                <a:ea typeface="Times New Roman" pitchFamily="18" charset="0"/>
                <a:cs typeface="Arial" pitchFamily="34" charset="0"/>
              </a:rPr>
              <a:t>Ministerstvo zdravotnictví ČR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243914" y="3862365"/>
            <a:ext cx="1933575" cy="6477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2820782" y="5475712"/>
            <a:ext cx="1114425" cy="11696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3718205" y="1140225"/>
            <a:ext cx="1495425" cy="476250"/>
            <a:chOff x="3935286" y="1531323"/>
            <a:chExt cx="1495425" cy="476250"/>
          </a:xfrm>
        </p:grpSpPr>
        <p:sp>
          <p:nvSpPr>
            <p:cNvPr id="7" name="Zaoblený obdélník 6"/>
            <p:cNvSpPr/>
            <p:nvPr/>
          </p:nvSpPr>
          <p:spPr>
            <a:xfrm>
              <a:off x="3935286" y="1531323"/>
              <a:ext cx="1495425" cy="47625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4111498" y="1594823"/>
              <a:ext cx="1143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itchFamily="34" charset="-18"/>
                  <a:ea typeface="Times New Roman" pitchFamily="18" charset="0"/>
                  <a:cs typeface="Arial" pitchFamily="34" charset="0"/>
                </a:rPr>
                <a:t>ministr</a:t>
              </a: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1382896" y="2298776"/>
            <a:ext cx="911640" cy="795973"/>
            <a:chOff x="1619672" y="2544901"/>
            <a:chExt cx="911640" cy="795973"/>
          </a:xfrm>
        </p:grpSpPr>
        <p:sp>
          <p:nvSpPr>
            <p:cNvPr id="4" name="Zaoblený obdélník 3"/>
            <p:cNvSpPr/>
            <p:nvPr/>
          </p:nvSpPr>
          <p:spPr>
            <a:xfrm>
              <a:off x="1619672" y="2564904"/>
              <a:ext cx="895959" cy="775970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3" name="Text Box 27"/>
            <p:cNvSpPr txBox="1">
              <a:spLocks noChangeArrowheads="1"/>
            </p:cNvSpPr>
            <p:nvPr/>
          </p:nvSpPr>
          <p:spPr bwMode="auto">
            <a:xfrm>
              <a:off x="1619672" y="2544901"/>
              <a:ext cx="91164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Gill Sans MT" pitchFamily="34" charset="-18"/>
                  <a:ea typeface="Times New Roman" pitchFamily="18" charset="0"/>
                  <a:cs typeface="Arial" pitchFamily="34" charset="0"/>
                </a:rPr>
                <a:t>sekce legislativy a práva</a:t>
              </a: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373599" y="2296404"/>
            <a:ext cx="934529" cy="775970"/>
            <a:chOff x="335041" y="2564904"/>
            <a:chExt cx="934529" cy="775970"/>
          </a:xfrm>
        </p:grpSpPr>
        <p:sp>
          <p:nvSpPr>
            <p:cNvPr id="8" name="Zaoblený obdélník 7"/>
            <p:cNvSpPr/>
            <p:nvPr/>
          </p:nvSpPr>
          <p:spPr>
            <a:xfrm>
              <a:off x="335041" y="2564904"/>
              <a:ext cx="934529" cy="775970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404812" y="2574429"/>
              <a:ext cx="86475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Gill Sans MT" pitchFamily="34" charset="-18"/>
                  <a:ea typeface="Times New Roman" pitchFamily="18" charset="0"/>
                  <a:cs typeface="Arial" pitchFamily="34" charset="0"/>
                </a:rPr>
                <a:t>sekce zdravotní péče</a:t>
              </a: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2256304" y="2321661"/>
            <a:ext cx="1178024" cy="775970"/>
            <a:chOff x="2555776" y="2564904"/>
            <a:chExt cx="1178024" cy="775970"/>
          </a:xfrm>
        </p:grpSpPr>
        <p:sp>
          <p:nvSpPr>
            <p:cNvPr id="15" name="Zaoblený obdélník 14"/>
            <p:cNvSpPr/>
            <p:nvPr/>
          </p:nvSpPr>
          <p:spPr>
            <a:xfrm>
              <a:off x="2640091" y="2564904"/>
              <a:ext cx="1009650" cy="775970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>
              <a:off x="2555776" y="2583638"/>
              <a:ext cx="1178024" cy="39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3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Gill Sans MT" pitchFamily="34" charset="-18"/>
                  <a:ea typeface="Times New Roman" pitchFamily="18" charset="0"/>
                  <a:cs typeface="Arial" pitchFamily="34" charset="0"/>
                </a:rPr>
                <a:t>sekce ekonomiky a zdr. pojištění</a:t>
              </a: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3295299" y="2306963"/>
            <a:ext cx="1198240" cy="841375"/>
            <a:chOff x="3698321" y="2537599"/>
            <a:chExt cx="1198240" cy="841375"/>
          </a:xfrm>
        </p:grpSpPr>
        <p:sp>
          <p:nvSpPr>
            <p:cNvPr id="17" name="Zaoblený obdélník 16"/>
            <p:cNvSpPr/>
            <p:nvPr/>
          </p:nvSpPr>
          <p:spPr>
            <a:xfrm>
              <a:off x="3792616" y="2574429"/>
              <a:ext cx="1009650" cy="804545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3698321" y="2537599"/>
              <a:ext cx="1198240" cy="439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3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Gill Sans MT" pitchFamily="34" charset="-18"/>
                  <a:ea typeface="Times New Roman" pitchFamily="18" charset="0"/>
                  <a:cs typeface="Arial" pitchFamily="34" charset="0"/>
                </a:rPr>
                <a:t>sekce ochrany a podpory veřejného zdraví</a:t>
              </a: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339164" y="3929060"/>
            <a:ext cx="1743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ill Sans MT" pitchFamily="34" charset="-18"/>
                <a:ea typeface="Times New Roman" pitchFamily="18" charset="0"/>
                <a:cs typeface="Arial" pitchFamily="34" charset="0"/>
              </a:rPr>
              <a:t>Oddělení podpory práv pacientů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764498" y="5553151"/>
            <a:ext cx="1200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Gill Sans MT" pitchFamily="34" charset="-18"/>
                <a:ea typeface="Times New Roman" pitchFamily="18" charset="0"/>
                <a:cs typeface="Arial" pitchFamily="34" charset="0"/>
              </a:rPr>
              <a:t>pracovní skupina pro zdravotnické</a:t>
            </a:r>
            <a:r>
              <a:rPr kumimoji="0" lang="cs-CZ" altLang="cs-CZ" sz="1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Gill Sans MT" pitchFamily="34" charset="-18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Gill Sans MT" pitchFamily="34" charset="-18"/>
                <a:ea typeface="Times New Roman" pitchFamily="18" charset="0"/>
                <a:cs typeface="Arial" pitchFamily="34" charset="0"/>
              </a:rPr>
              <a:t>prostředky</a:t>
            </a: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4068557" y="5475714"/>
            <a:ext cx="1114425" cy="116966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4067834" y="5553250"/>
            <a:ext cx="1114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ill Sans MT" pitchFamily="34" charset="-18"/>
                <a:ea typeface="Times New Roman" pitchFamily="18" charset="0"/>
                <a:cs typeface="Arial" pitchFamily="34" charset="0"/>
              </a:rPr>
              <a:t>pracovní skupina pro inovativní léčbu</a:t>
            </a: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Přímá spojnice 26"/>
          <p:cNvCxnSpPr/>
          <p:nvPr/>
        </p:nvCxnSpPr>
        <p:spPr>
          <a:xfrm flipV="1">
            <a:off x="4285176" y="1684181"/>
            <a:ext cx="412444" cy="504828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V="1">
            <a:off x="1240970" y="3225647"/>
            <a:ext cx="589915" cy="55245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988331" y="1753208"/>
            <a:ext cx="2137186" cy="1472459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V="1">
            <a:off x="4534256" y="4219552"/>
            <a:ext cx="2171477" cy="107104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 flipV="1">
            <a:off x="7619065" y="4219552"/>
            <a:ext cx="466416" cy="107104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V="1">
            <a:off x="2340629" y="3862365"/>
            <a:ext cx="3849053" cy="301490"/>
          </a:xfrm>
          <a:prstGeom prst="line">
            <a:avLst/>
          </a:prstGeom>
          <a:ln w="190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>
            <a:cxnSpLocks/>
          </p:cNvCxnSpPr>
          <p:nvPr/>
        </p:nvCxnSpPr>
        <p:spPr>
          <a:xfrm>
            <a:off x="2278856" y="4500515"/>
            <a:ext cx="420936" cy="1052645"/>
          </a:xfrm>
          <a:prstGeom prst="line">
            <a:avLst/>
          </a:prstGeom>
          <a:ln w="190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aoblený obdélník 33"/>
          <p:cNvSpPr/>
          <p:nvPr/>
        </p:nvSpPr>
        <p:spPr>
          <a:xfrm>
            <a:off x="6504641" y="5497496"/>
            <a:ext cx="1114425" cy="117279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5297282" y="5484003"/>
            <a:ext cx="111442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ill Sans MT" pitchFamily="34" charset="-18"/>
                <a:ea typeface="Times New Roman" pitchFamily="18" charset="0"/>
                <a:cs typeface="Arial" pitchFamily="34" charset="0"/>
              </a:rPr>
              <a:t>pracovní skupina pro zdravotně sociální pomezí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6530776" y="5580382"/>
            <a:ext cx="10858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ill Sans MT" pitchFamily="34" charset="-18"/>
                <a:ea typeface="Times New Roman" pitchFamily="18" charset="0"/>
                <a:cs typeface="Arial" pitchFamily="34" charset="0"/>
              </a:rPr>
              <a:t>pracovní skupina pro duševní onemocnění</a:t>
            </a: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Přímá spojnice 37"/>
          <p:cNvCxnSpPr/>
          <p:nvPr/>
        </p:nvCxnSpPr>
        <p:spPr>
          <a:xfrm flipV="1">
            <a:off x="6907615" y="4219552"/>
            <a:ext cx="350325" cy="1037042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V="1">
            <a:off x="5772505" y="4219552"/>
            <a:ext cx="1289357" cy="107571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-18387" y="567510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cxnSp>
        <p:nvCxnSpPr>
          <p:cNvPr id="42" name="Přímá spojnice 41"/>
          <p:cNvCxnSpPr/>
          <p:nvPr/>
        </p:nvCxnSpPr>
        <p:spPr>
          <a:xfrm flipV="1">
            <a:off x="683265" y="1684185"/>
            <a:ext cx="3168526" cy="543405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 flipV="1">
            <a:off x="2018501" y="1684181"/>
            <a:ext cx="2247899" cy="504824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 flipV="1">
            <a:off x="3185039" y="1694184"/>
            <a:ext cx="1333500" cy="494822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45" name="Skupina 44"/>
          <p:cNvGrpSpPr/>
          <p:nvPr/>
        </p:nvGrpSpPr>
        <p:grpSpPr>
          <a:xfrm>
            <a:off x="6334514" y="3369487"/>
            <a:ext cx="1842588" cy="733425"/>
            <a:chOff x="6420348" y="3260526"/>
            <a:chExt cx="1842588" cy="733425"/>
          </a:xfrm>
        </p:grpSpPr>
        <p:sp>
          <p:nvSpPr>
            <p:cNvPr id="10" name="Zaoblený obdélník 9"/>
            <p:cNvSpPr/>
            <p:nvPr/>
          </p:nvSpPr>
          <p:spPr>
            <a:xfrm>
              <a:off x="6420348" y="3260526"/>
              <a:ext cx="1838325" cy="733425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6424611" y="3310778"/>
              <a:ext cx="1838325" cy="47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itchFamily="34" charset="-18"/>
                  <a:ea typeface="Times New Roman" pitchFamily="18" charset="0"/>
                  <a:cs typeface="Arial" pitchFamily="34" charset="0"/>
                </a:rPr>
                <a:t>poradní orgán ministra</a:t>
              </a:r>
              <a:endPara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itchFamily="34" charset="-18"/>
                  <a:ea typeface="Times New Roman" pitchFamily="18" charset="0"/>
                  <a:cs typeface="Arial" pitchFamily="34" charset="0"/>
                </a:rPr>
                <a:t>Pacientská rada </a:t>
              </a:r>
              <a:endPara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Nadpis 1"/>
          <p:cNvSpPr txBox="1">
            <a:spLocks/>
          </p:cNvSpPr>
          <p:nvPr/>
        </p:nvSpPr>
        <p:spPr>
          <a:xfrm>
            <a:off x="181046" y="22051"/>
            <a:ext cx="690173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z="2400" dirty="0">
                <a:solidFill>
                  <a:schemeClr val="tx1"/>
                </a:solidFill>
                <a:latin typeface="Gill Sans MT" panose="020B0502020104020203" pitchFamily="34" charset="-18"/>
              </a:rPr>
              <a:t>Pracovní skupiny Pacientské rady</a:t>
            </a:r>
          </a:p>
        </p:txBody>
      </p:sp>
      <p:sp>
        <p:nvSpPr>
          <p:cNvPr id="61" name="Zaoblený obdélník 33">
            <a:extLst>
              <a:ext uri="{FF2B5EF4-FFF2-40B4-BE49-F238E27FC236}">
                <a16:creationId xmlns="" xmlns:a16="http://schemas.microsoft.com/office/drawing/2014/main" id="{626577D1-946B-4D34-A3EE-BC6D77B84376}"/>
              </a:ext>
            </a:extLst>
          </p:cNvPr>
          <p:cNvSpPr/>
          <p:nvPr/>
        </p:nvSpPr>
        <p:spPr>
          <a:xfrm>
            <a:off x="7734701" y="5498700"/>
            <a:ext cx="1114425" cy="117279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62" name="Text Box 3">
            <a:extLst>
              <a:ext uri="{FF2B5EF4-FFF2-40B4-BE49-F238E27FC236}">
                <a16:creationId xmlns="" xmlns:a16="http://schemas.microsoft.com/office/drawing/2014/main" id="{701A9C82-4BE5-4DC1-884D-6F4596EB0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3284" y="5714559"/>
            <a:ext cx="108584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ill Sans MT" pitchFamily="34" charset="-18"/>
                <a:ea typeface="Times New Roman" pitchFamily="18" charset="0"/>
                <a:cs typeface="Arial" pitchFamily="34" charset="0"/>
              </a:rPr>
              <a:t>pracovní skupina pro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Gill Sans MT" pitchFamily="34" charset="-18"/>
                <a:ea typeface="Times New Roman" pitchFamily="18" charset="0"/>
                <a:cs typeface="Arial" pitchFamily="34" charset="0"/>
              </a:rPr>
              <a:t>celiakii</a:t>
            </a: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Přímá spojnice 62">
            <a:extLst>
              <a:ext uri="{FF2B5EF4-FFF2-40B4-BE49-F238E27FC236}">
                <a16:creationId xmlns="" xmlns:a16="http://schemas.microsoft.com/office/drawing/2014/main" id="{315355AC-66D1-4B72-A564-F6BF6A7B3419}"/>
              </a:ext>
            </a:extLst>
          </p:cNvPr>
          <p:cNvCxnSpPr>
            <a:cxnSpLocks/>
          </p:cNvCxnSpPr>
          <p:nvPr/>
        </p:nvCxnSpPr>
        <p:spPr>
          <a:xfrm flipV="1">
            <a:off x="3378001" y="4105419"/>
            <a:ext cx="2876729" cy="1283392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2705758" y="6025645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>
            <a:off x="233764" y="2613395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486611" y="2005353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858637" y="1417134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1409614" y="1029975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1946856" y="622298"/>
            <a:ext cx="640418" cy="66643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10" name="Ovál 9"/>
          <p:cNvSpPr/>
          <p:nvPr/>
        </p:nvSpPr>
        <p:spPr>
          <a:xfrm>
            <a:off x="128372" y="3297726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>
            <a:off x="233764" y="4081429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486611" y="4711016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905558" y="5196384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14" name="Ovál 13"/>
          <p:cNvSpPr/>
          <p:nvPr/>
        </p:nvSpPr>
        <p:spPr>
          <a:xfrm>
            <a:off x="2015037" y="5901007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5235493" y="2137214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16" name="Ovál 15"/>
          <p:cNvSpPr/>
          <p:nvPr/>
        </p:nvSpPr>
        <p:spPr>
          <a:xfrm>
            <a:off x="3458573" y="661058"/>
            <a:ext cx="667274" cy="67192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17" name="Ovál 16"/>
          <p:cNvSpPr/>
          <p:nvPr/>
        </p:nvSpPr>
        <p:spPr>
          <a:xfrm>
            <a:off x="4186060" y="1029474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18" name="Ovál 17"/>
          <p:cNvSpPr/>
          <p:nvPr/>
        </p:nvSpPr>
        <p:spPr>
          <a:xfrm>
            <a:off x="4758566" y="1501297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19" name="Ovál 18"/>
          <p:cNvSpPr/>
          <p:nvPr/>
        </p:nvSpPr>
        <p:spPr>
          <a:xfrm>
            <a:off x="5442062" y="2793670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20" name="Ovál 19"/>
          <p:cNvSpPr/>
          <p:nvPr/>
        </p:nvSpPr>
        <p:spPr>
          <a:xfrm>
            <a:off x="5365429" y="4206960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21" name="Ovál 20"/>
          <p:cNvSpPr/>
          <p:nvPr/>
        </p:nvSpPr>
        <p:spPr>
          <a:xfrm>
            <a:off x="5021778" y="4863432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22" name="Ovál 21"/>
          <p:cNvSpPr/>
          <p:nvPr/>
        </p:nvSpPr>
        <p:spPr>
          <a:xfrm>
            <a:off x="4506538" y="5377574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23" name="Ovál 22"/>
          <p:cNvSpPr/>
          <p:nvPr/>
        </p:nvSpPr>
        <p:spPr>
          <a:xfrm>
            <a:off x="3955358" y="5695627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24" name="Ovál 23"/>
          <p:cNvSpPr/>
          <p:nvPr/>
        </p:nvSpPr>
        <p:spPr>
          <a:xfrm>
            <a:off x="1409614" y="5627832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25" name="Ovál 24"/>
          <p:cNvSpPr/>
          <p:nvPr/>
        </p:nvSpPr>
        <p:spPr>
          <a:xfrm>
            <a:off x="5517033" y="3527681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26" name="Ovál 25"/>
          <p:cNvSpPr/>
          <p:nvPr/>
        </p:nvSpPr>
        <p:spPr>
          <a:xfrm>
            <a:off x="3369110" y="5947655"/>
            <a:ext cx="504056" cy="5040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2694557" y="259540"/>
            <a:ext cx="703112" cy="7374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kern="1200">
              <a:solidFill>
                <a:prstClr val="white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2009828" y="2718757"/>
            <a:ext cx="265833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u="sng" kern="1200" dirty="0" smtClean="0">
                <a:solidFill>
                  <a:prstClr val="black"/>
                </a:solidFill>
                <a:latin typeface="Gill Sans MT" panose="020B0502020104020203" pitchFamily="34" charset="-18"/>
                <a:ea typeface="+mn-ea"/>
              </a:rPr>
              <a:t>Pacientská rada</a:t>
            </a:r>
          </a:p>
          <a:p>
            <a:endParaRPr lang="cs-CZ" sz="2000" b="1" u="sng" kern="1200" dirty="0" smtClean="0">
              <a:solidFill>
                <a:prstClr val="black"/>
              </a:solidFill>
              <a:latin typeface="Gill Sans MT" panose="020B0502020104020203" pitchFamily="34" charset="-18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kern="1200" dirty="0" smtClean="0">
                <a:solidFill>
                  <a:prstClr val="black"/>
                </a:solidFill>
                <a:latin typeface="Gill Sans MT" panose="020B0502020104020203" pitchFamily="34" charset="-18"/>
                <a:ea typeface="+mn-ea"/>
              </a:rPr>
              <a:t>25 členů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kern="1200" dirty="0" smtClean="0">
                <a:solidFill>
                  <a:prstClr val="black"/>
                </a:solidFill>
                <a:latin typeface="Gill Sans MT" panose="020B0502020104020203" pitchFamily="34" charset="-18"/>
                <a:ea typeface="+mn-ea"/>
              </a:rPr>
              <a:t>předseda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kern="1200" dirty="0" smtClean="0">
                <a:solidFill>
                  <a:prstClr val="black"/>
                </a:solidFill>
                <a:latin typeface="Gill Sans MT" panose="020B0502020104020203" pitchFamily="34" charset="-18"/>
                <a:ea typeface="+mn-ea"/>
              </a:rPr>
              <a:t>2 místopředsedkyně</a:t>
            </a:r>
            <a:endParaRPr lang="cs-CZ" sz="2000" kern="1200" dirty="0">
              <a:solidFill>
                <a:prstClr val="black"/>
              </a:solidFill>
              <a:latin typeface="Gill Sans MT" panose="020B0502020104020203" pitchFamily="34" charset="-18"/>
              <a:ea typeface="+mn-ea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617457" y="700329"/>
            <a:ext cx="369481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/>
            <a:r>
              <a:rPr lang="cs-CZ" sz="1800" b="1" kern="1200" dirty="0" smtClean="0">
                <a:solidFill>
                  <a:prstClr val="black"/>
                </a:solidFill>
                <a:latin typeface="Gill Sans MT" panose="020B0502020104020203" pitchFamily="34" charset="-18"/>
                <a:ea typeface="+mn-ea"/>
              </a:rPr>
              <a:t>člen pacientské organizace</a:t>
            </a:r>
          </a:p>
          <a:p>
            <a:pPr marL="742950" lvl="1" indent="-285750">
              <a:buFontTx/>
              <a:buChar char="-"/>
            </a:pPr>
            <a:r>
              <a:rPr lang="cs-CZ" sz="1800" kern="1200" dirty="0" smtClean="0">
                <a:solidFill>
                  <a:prstClr val="black"/>
                </a:solidFill>
                <a:latin typeface="Gill Sans MT" panose="020B0502020104020203" pitchFamily="34" charset="-18"/>
                <a:ea typeface="+mn-ea"/>
              </a:rPr>
              <a:t>nezávislá</a:t>
            </a:r>
          </a:p>
          <a:p>
            <a:pPr marL="742950" lvl="1" indent="-285750">
              <a:buFontTx/>
              <a:buChar char="-"/>
            </a:pPr>
            <a:r>
              <a:rPr lang="cs-CZ" sz="1800" kern="1200" dirty="0" smtClean="0">
                <a:solidFill>
                  <a:prstClr val="black"/>
                </a:solidFill>
                <a:latin typeface="Gill Sans MT" panose="020B0502020104020203" pitchFamily="34" charset="-18"/>
                <a:ea typeface="+mn-ea"/>
              </a:rPr>
              <a:t>vedena a řízena pacienty</a:t>
            </a:r>
          </a:p>
          <a:p>
            <a:pPr marL="742950" lvl="1" indent="-285750">
              <a:buFontTx/>
              <a:buChar char="-"/>
            </a:pPr>
            <a:r>
              <a:rPr lang="cs-CZ" sz="1800" kern="1200" dirty="0" smtClean="0">
                <a:solidFill>
                  <a:prstClr val="black"/>
                </a:solidFill>
                <a:latin typeface="Gill Sans MT" panose="020B0502020104020203" pitchFamily="34" charset="-18"/>
                <a:ea typeface="+mn-ea"/>
              </a:rPr>
              <a:t>hlavní činností je pomoc pacientům nebo ochrana jejich práv</a:t>
            </a:r>
          </a:p>
          <a:p>
            <a:pPr marL="742950" lvl="1" indent="-285750">
              <a:buFontTx/>
              <a:buChar char="-"/>
            </a:pPr>
            <a:r>
              <a:rPr lang="cs-CZ" sz="1800" kern="1200" dirty="0" smtClean="0">
                <a:solidFill>
                  <a:prstClr val="black"/>
                </a:solidFill>
                <a:latin typeface="Gill Sans MT" panose="020B0502020104020203" pitchFamily="34" charset="-18"/>
                <a:ea typeface="+mn-ea"/>
              </a:rPr>
              <a:t>existuje alespoň 12 měsíců</a:t>
            </a:r>
          </a:p>
          <a:p>
            <a:pPr marL="742950" lvl="1" indent="-285750">
              <a:buFontTx/>
              <a:buChar char="-"/>
            </a:pPr>
            <a:endParaRPr lang="cs-CZ" sz="1800" kern="1200" dirty="0">
              <a:solidFill>
                <a:prstClr val="black"/>
              </a:solidFill>
              <a:latin typeface="Gill Sans MT" panose="020B0502020104020203" pitchFamily="34" charset="-18"/>
              <a:ea typeface="+mn-ea"/>
            </a:endParaRPr>
          </a:p>
          <a:p>
            <a:pPr marL="742950" lvl="1" indent="-285750">
              <a:buFontTx/>
              <a:buChar char="-"/>
            </a:pPr>
            <a:endParaRPr lang="cs-CZ" sz="1800" kern="1200" dirty="0" smtClean="0">
              <a:solidFill>
                <a:prstClr val="black"/>
              </a:solidFill>
              <a:latin typeface="Gill Sans MT" panose="020B0502020104020203" pitchFamily="34" charset="-18"/>
              <a:ea typeface="+mn-ea"/>
            </a:endParaRPr>
          </a:p>
          <a:p>
            <a:pPr marL="457200" lvl="1"/>
            <a:endParaRPr lang="cs-CZ" sz="1800" kern="1200" dirty="0" smtClean="0">
              <a:solidFill>
                <a:prstClr val="black"/>
              </a:solidFill>
              <a:latin typeface="Gill Sans MT" panose="020B0502020104020203" pitchFamily="34" charset="-18"/>
              <a:ea typeface="+mn-ea"/>
            </a:endParaRPr>
          </a:p>
          <a:p>
            <a:pPr marL="457200" lvl="1" indent="-101600"/>
            <a:r>
              <a:rPr lang="cs-CZ" sz="1800" b="1" kern="1200" dirty="0" smtClean="0">
                <a:solidFill>
                  <a:prstClr val="black"/>
                </a:solidFill>
                <a:latin typeface="Gill Sans MT" panose="020B0502020104020203" pitchFamily="34" charset="-18"/>
                <a:ea typeface="+mn-ea"/>
              </a:rPr>
              <a:t>zastoupení různých diagnóz</a:t>
            </a:r>
          </a:p>
          <a:p>
            <a:pPr marL="742950" lvl="1" indent="-285750">
              <a:buFontTx/>
              <a:buChar char="-"/>
            </a:pPr>
            <a:r>
              <a:rPr lang="cs-CZ" sz="1800" kern="1200" dirty="0" smtClean="0">
                <a:solidFill>
                  <a:prstClr val="black"/>
                </a:solidFill>
                <a:latin typeface="Gill Sans MT" panose="020B0502020104020203" pitchFamily="34" charset="-18"/>
                <a:ea typeface="+mn-ea"/>
              </a:rPr>
              <a:t>onemocnění ledvin</a:t>
            </a:r>
          </a:p>
          <a:p>
            <a:pPr marL="742950" lvl="1" indent="-285750">
              <a:buFontTx/>
              <a:buChar char="-"/>
            </a:pPr>
            <a:r>
              <a:rPr lang="cs-CZ" sz="1800" kern="1200" dirty="0" smtClean="0">
                <a:solidFill>
                  <a:prstClr val="black"/>
                </a:solidFill>
                <a:latin typeface="Gill Sans MT" panose="020B0502020104020203" pitchFamily="34" charset="-18"/>
                <a:ea typeface="+mn-ea"/>
              </a:rPr>
              <a:t>vzácná onemocnění</a:t>
            </a:r>
          </a:p>
          <a:p>
            <a:pPr marL="742950" lvl="1" indent="-285750">
              <a:buFontTx/>
              <a:buChar char="-"/>
            </a:pPr>
            <a:r>
              <a:rPr lang="cs-CZ" sz="1800" kern="1200" dirty="0" smtClean="0">
                <a:solidFill>
                  <a:prstClr val="black"/>
                </a:solidFill>
                <a:latin typeface="Gill Sans MT" panose="020B0502020104020203" pitchFamily="34" charset="-18"/>
                <a:ea typeface="+mn-ea"/>
              </a:rPr>
              <a:t>roztroušená skleróza</a:t>
            </a:r>
          </a:p>
          <a:p>
            <a:pPr marL="742950" lvl="1" indent="-285750">
              <a:buFontTx/>
              <a:buChar char="-"/>
            </a:pPr>
            <a:r>
              <a:rPr lang="cs-CZ" sz="1800" kern="1200" dirty="0" smtClean="0">
                <a:solidFill>
                  <a:prstClr val="black"/>
                </a:solidFill>
                <a:latin typeface="Gill Sans MT" panose="020B0502020104020203" pitchFamily="34" charset="-18"/>
                <a:ea typeface="+mn-ea"/>
              </a:rPr>
              <a:t>paraplegičtí pacienti</a:t>
            </a:r>
          </a:p>
          <a:p>
            <a:pPr marL="742950" lvl="1" indent="-285750">
              <a:buFontTx/>
              <a:buChar char="-"/>
            </a:pPr>
            <a:r>
              <a:rPr lang="cs-CZ" sz="1800" kern="1200" dirty="0" smtClean="0">
                <a:solidFill>
                  <a:prstClr val="black"/>
                </a:solidFill>
                <a:latin typeface="Gill Sans MT" panose="020B0502020104020203" pitchFamily="34" charset="-18"/>
                <a:ea typeface="+mn-ea"/>
              </a:rPr>
              <a:t>duševní onemocnění</a:t>
            </a:r>
          </a:p>
          <a:p>
            <a:pPr marL="742950" lvl="1" indent="-285750">
              <a:buFontTx/>
              <a:buChar char="-"/>
            </a:pPr>
            <a:r>
              <a:rPr lang="cs-CZ" sz="1800" kern="1200" dirty="0" smtClean="0">
                <a:solidFill>
                  <a:prstClr val="black"/>
                </a:solidFill>
                <a:latin typeface="Gill Sans MT" panose="020B0502020104020203" pitchFamily="34" charset="-18"/>
                <a:ea typeface="+mn-ea"/>
              </a:rPr>
              <a:t>diabetes</a:t>
            </a:r>
          </a:p>
          <a:p>
            <a:pPr marL="742950" lvl="1" indent="-285750">
              <a:buFontTx/>
              <a:buChar char="-"/>
            </a:pPr>
            <a:r>
              <a:rPr lang="cs-CZ" sz="1800" kern="1200" dirty="0" smtClean="0">
                <a:solidFill>
                  <a:prstClr val="black"/>
                </a:solidFill>
                <a:latin typeface="Gill Sans MT" panose="020B0502020104020203" pitchFamily="34" charset="-18"/>
                <a:ea typeface="+mn-ea"/>
              </a:rPr>
              <a:t>poruchy sluchu a zraku</a:t>
            </a:r>
          </a:p>
          <a:p>
            <a:pPr marL="742950" lvl="1" indent="-285750">
              <a:buFontTx/>
              <a:buChar char="-"/>
            </a:pPr>
            <a:r>
              <a:rPr lang="cs-CZ" sz="1800" kern="1200" dirty="0" smtClean="0">
                <a:solidFill>
                  <a:prstClr val="black"/>
                </a:solidFill>
                <a:latin typeface="Gill Sans MT" panose="020B0502020104020203" pitchFamily="34" charset="-18"/>
                <a:ea typeface="+mn-ea"/>
              </a:rPr>
              <a:t>revmatická onemocnění</a:t>
            </a:r>
          </a:p>
          <a:p>
            <a:pPr marL="742950" lvl="1" indent="-285750">
              <a:buFontTx/>
              <a:buChar char="-"/>
            </a:pPr>
            <a:r>
              <a:rPr lang="cs-CZ" sz="1800" kern="1200" dirty="0" smtClean="0">
                <a:solidFill>
                  <a:prstClr val="black"/>
                </a:solidFill>
                <a:latin typeface="Gill Sans MT" panose="020B0502020104020203" pitchFamily="34" charset="-18"/>
                <a:ea typeface="+mn-ea"/>
              </a:rPr>
              <a:t>kožní onemocnění</a:t>
            </a:r>
          </a:p>
          <a:p>
            <a:pPr marL="742950" lvl="1" indent="-285750">
              <a:buFontTx/>
              <a:buChar char="-"/>
            </a:pPr>
            <a:r>
              <a:rPr lang="cs-CZ" sz="1800" kern="1200" dirty="0" smtClean="0">
                <a:solidFill>
                  <a:prstClr val="black"/>
                </a:solidFill>
                <a:latin typeface="Gill Sans MT" panose="020B0502020104020203" pitchFamily="34" charset="-18"/>
                <a:ea typeface="+mn-ea"/>
              </a:rPr>
              <a:t>…</a:t>
            </a:r>
          </a:p>
          <a:p>
            <a:pPr marL="742950" lvl="1" indent="-285750">
              <a:buFontTx/>
              <a:buChar char="-"/>
            </a:pPr>
            <a:endParaRPr lang="cs-CZ" sz="1800" kern="1200" dirty="0">
              <a:solidFill>
                <a:prstClr val="black"/>
              </a:solidFill>
              <a:latin typeface="Gill Sans MT" panose="020B0502020104020203" pitchFamily="34" charset="-18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784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562074"/>
          </a:xfrm>
        </p:spPr>
        <p:txBody>
          <a:bodyPr>
            <a:noAutofit/>
          </a:bodyPr>
          <a:lstStyle/>
          <a:p>
            <a:r>
              <a:rPr lang="cs-CZ" sz="2400" dirty="0"/>
              <a:t>Ú</a:t>
            </a:r>
            <a:r>
              <a:rPr lang="cs-CZ" sz="2400" dirty="0" smtClean="0"/>
              <a:t>pravy úhradové regulace </a:t>
            </a:r>
            <a:r>
              <a:rPr lang="cs-CZ" sz="2400" dirty="0"/>
              <a:t>a kategorizace zdravotnických prostředků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715213" y="6237312"/>
            <a:ext cx="512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MZ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07202" y="4509120"/>
            <a:ext cx="3528392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Picture 2" descr="Výsledek obrázku pro doku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9350" y="530120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Šipka nahoru 26"/>
          <p:cNvSpPr/>
          <p:nvPr/>
        </p:nvSpPr>
        <p:spPr>
          <a:xfrm>
            <a:off x="1797977" y="4383824"/>
            <a:ext cx="346841" cy="690871"/>
          </a:xfrm>
          <a:prstGeom prst="upArrow">
            <a:avLst/>
          </a:prstGeom>
          <a:solidFill>
            <a:schemeClr val="accent1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207202" y="3129655"/>
            <a:ext cx="90841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207202" y="3750568"/>
            <a:ext cx="90841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207202" y="2492896"/>
            <a:ext cx="90841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/>
          <p:cNvSpPr/>
          <p:nvPr/>
        </p:nvSpPr>
        <p:spPr>
          <a:xfrm>
            <a:off x="1260360" y="3129655"/>
            <a:ext cx="90841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/>
          <p:cNvSpPr/>
          <p:nvPr/>
        </p:nvSpPr>
        <p:spPr>
          <a:xfrm>
            <a:off x="1260360" y="3750568"/>
            <a:ext cx="90841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1260360" y="2492896"/>
            <a:ext cx="90841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/>
          <p:cNvSpPr/>
          <p:nvPr/>
        </p:nvSpPr>
        <p:spPr>
          <a:xfrm>
            <a:off x="2865567" y="3542921"/>
            <a:ext cx="90841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/>
          <p:cNvSpPr/>
          <p:nvPr/>
        </p:nvSpPr>
        <p:spPr>
          <a:xfrm>
            <a:off x="2865567" y="2942773"/>
            <a:ext cx="90841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265338" y="2536830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MPSV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276431" y="3173589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MV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276431" y="3794502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MS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1330235" y="2544543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MZV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1330235" y="3181302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MF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1330235" y="3794502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MMR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2945508" y="3019700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VOP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2934796" y="3606339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2195720" y="3237007"/>
            <a:ext cx="76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+</a:t>
            </a:r>
            <a:endParaRPr lang="cs-CZ" dirty="0"/>
          </a:p>
        </p:txBody>
      </p:sp>
      <p:sp>
        <p:nvSpPr>
          <p:cNvPr id="43" name="Ohnutá šipka 42"/>
          <p:cNvSpPr/>
          <p:nvPr/>
        </p:nvSpPr>
        <p:spPr>
          <a:xfrm>
            <a:off x="1715213" y="1412776"/>
            <a:ext cx="840563" cy="792088"/>
          </a:xfrm>
          <a:prstGeom prst="ben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4" name="Obdélník 53"/>
          <p:cNvSpPr/>
          <p:nvPr/>
        </p:nvSpPr>
        <p:spPr>
          <a:xfrm>
            <a:off x="2892703" y="1196752"/>
            <a:ext cx="2543393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TextovéPole 55"/>
          <p:cNvSpPr txBox="1"/>
          <p:nvPr/>
        </p:nvSpPr>
        <p:spPr>
          <a:xfrm>
            <a:off x="3779421" y="1586782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vláda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53" name="Šipka doprava 52"/>
          <p:cNvSpPr/>
          <p:nvPr/>
        </p:nvSpPr>
        <p:spPr>
          <a:xfrm>
            <a:off x="5652120" y="1528052"/>
            <a:ext cx="792088" cy="48463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bdélník 57"/>
          <p:cNvSpPr/>
          <p:nvPr/>
        </p:nvSpPr>
        <p:spPr>
          <a:xfrm>
            <a:off x="6600607" y="1319553"/>
            <a:ext cx="2003841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Obdélník 58"/>
          <p:cNvSpPr/>
          <p:nvPr/>
        </p:nvSpPr>
        <p:spPr>
          <a:xfrm>
            <a:off x="6600607" y="2804158"/>
            <a:ext cx="2003841" cy="1108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TextovéPole 59"/>
          <p:cNvSpPr txBox="1"/>
          <p:nvPr/>
        </p:nvSpPr>
        <p:spPr>
          <a:xfrm>
            <a:off x="6974894" y="1605666"/>
            <a:ext cx="1255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Gill Sans" panose="020B0604020202020204" charset="0"/>
              </a:rPr>
              <a:t>Poslanecká sněmovna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61" name="TextovéPole 60"/>
          <p:cNvSpPr txBox="1"/>
          <p:nvPr/>
        </p:nvSpPr>
        <p:spPr>
          <a:xfrm>
            <a:off x="7221578" y="3216852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Senát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62" name="Obdélník 61"/>
          <p:cNvSpPr/>
          <p:nvPr/>
        </p:nvSpPr>
        <p:spPr>
          <a:xfrm>
            <a:off x="4434175" y="2804158"/>
            <a:ext cx="2003841" cy="1108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TextovéPole 62"/>
          <p:cNvSpPr txBox="1"/>
          <p:nvPr/>
        </p:nvSpPr>
        <p:spPr>
          <a:xfrm>
            <a:off x="4788024" y="3188383"/>
            <a:ext cx="126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Gill Sans" panose="020B0604020202020204" charset="0"/>
              </a:rPr>
              <a:t>prezident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1024" name="Šipka dolů 1023"/>
          <p:cNvSpPr/>
          <p:nvPr/>
        </p:nvSpPr>
        <p:spPr>
          <a:xfrm>
            <a:off x="7458510" y="2361456"/>
            <a:ext cx="288032" cy="720080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5" name="Šipka doleva 1024"/>
          <p:cNvSpPr/>
          <p:nvPr/>
        </p:nvSpPr>
        <p:spPr>
          <a:xfrm>
            <a:off x="6156176" y="3216852"/>
            <a:ext cx="648072" cy="326069"/>
          </a:xfrm>
          <a:prstGeom prst="lef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7" name="Šipka dolů 1026"/>
          <p:cNvSpPr/>
          <p:nvPr/>
        </p:nvSpPr>
        <p:spPr>
          <a:xfrm>
            <a:off x="5292080" y="3794502"/>
            <a:ext cx="288032" cy="589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Obdélník 67"/>
          <p:cNvSpPr/>
          <p:nvPr/>
        </p:nvSpPr>
        <p:spPr>
          <a:xfrm>
            <a:off x="4755115" y="4583193"/>
            <a:ext cx="1361961" cy="91738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TextovéPole 68"/>
          <p:cNvSpPr txBox="1"/>
          <p:nvPr/>
        </p:nvSpPr>
        <p:spPr>
          <a:xfrm>
            <a:off x="4812611" y="4933443"/>
            <a:ext cx="1255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Gill Sans" panose="020B0604020202020204" charset="0"/>
              </a:rPr>
              <a:t>Sbírka zákonů</a:t>
            </a:r>
            <a:endParaRPr lang="cs-CZ" dirty="0">
              <a:solidFill>
                <a:schemeClr val="bg1"/>
              </a:solidFill>
              <a:latin typeface="Gill Sans" panose="020B060402020202020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74067" y="4201343"/>
            <a:ext cx="1483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+ MŠMT, MO….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847456" y="4674120"/>
            <a:ext cx="526204" cy="3677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bdélník 56"/>
          <p:cNvSpPr/>
          <p:nvPr/>
        </p:nvSpPr>
        <p:spPr>
          <a:xfrm>
            <a:off x="3082380" y="5117325"/>
            <a:ext cx="526204" cy="3677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bdélník 63"/>
          <p:cNvSpPr/>
          <p:nvPr/>
        </p:nvSpPr>
        <p:spPr>
          <a:xfrm>
            <a:off x="613870" y="4674119"/>
            <a:ext cx="526204" cy="3677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Obdélník 64"/>
          <p:cNvSpPr/>
          <p:nvPr/>
        </p:nvSpPr>
        <p:spPr>
          <a:xfrm>
            <a:off x="276431" y="5373216"/>
            <a:ext cx="526204" cy="3677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bdélník 65"/>
          <p:cNvSpPr/>
          <p:nvPr/>
        </p:nvSpPr>
        <p:spPr>
          <a:xfrm>
            <a:off x="3159530" y="5797539"/>
            <a:ext cx="526204" cy="3677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865567" y="4729259"/>
            <a:ext cx="557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2"/>
                </a:solidFill>
                <a:latin typeface="Gill Sans" panose="020B0604020202020204" charset="0"/>
              </a:rPr>
              <a:t>OPP</a:t>
            </a:r>
            <a:endParaRPr lang="cs-CZ" sz="1200" b="1" dirty="0">
              <a:solidFill>
                <a:schemeClr val="bg2"/>
              </a:solidFill>
              <a:latin typeface="Gill Sans" panose="020B0604020202020204" charset="0"/>
            </a:endParaRPr>
          </a:p>
        </p:txBody>
      </p:sp>
      <p:sp>
        <p:nvSpPr>
          <p:cNvPr id="67" name="TextovéPole 66"/>
          <p:cNvSpPr txBox="1"/>
          <p:nvPr/>
        </p:nvSpPr>
        <p:spPr>
          <a:xfrm>
            <a:off x="3082380" y="5162708"/>
            <a:ext cx="691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chemeClr val="bg2"/>
                </a:solidFill>
                <a:latin typeface="Gill Sans" panose="020B0604020202020204" charset="0"/>
              </a:rPr>
              <a:t>PacR</a:t>
            </a:r>
            <a:endParaRPr lang="cs-CZ" sz="1200" b="1" dirty="0">
              <a:solidFill>
                <a:schemeClr val="bg2"/>
              </a:solidFill>
              <a:latin typeface="Gill Sans" panose="020B0604020202020204" charset="0"/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1068497" y="5117325"/>
            <a:ext cx="554366" cy="439772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se šipkou 73"/>
          <p:cNvCxnSpPr/>
          <p:nvPr/>
        </p:nvCxnSpPr>
        <p:spPr>
          <a:xfrm>
            <a:off x="802635" y="5905568"/>
            <a:ext cx="708993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se šipkou 74"/>
          <p:cNvCxnSpPr/>
          <p:nvPr/>
        </p:nvCxnSpPr>
        <p:spPr>
          <a:xfrm flipV="1">
            <a:off x="2391142" y="5225463"/>
            <a:ext cx="501561" cy="291769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se šipkou 75"/>
          <p:cNvCxnSpPr/>
          <p:nvPr/>
        </p:nvCxnSpPr>
        <p:spPr>
          <a:xfrm>
            <a:off x="2371695" y="5905568"/>
            <a:ext cx="710685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96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Nadpis</a:t>
            </a:r>
          </a:p>
        </p:txBody>
      </p:sp>
      <p:sp>
        <p:nvSpPr>
          <p:cNvPr id="78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1143000" y="-1812"/>
            <a:ext cx="6021288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1523505" y="44624"/>
            <a:ext cx="6534240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542925" lvl="2" indent="-542925"/>
            <a:r>
              <a:rPr lang="cs-CZ" sz="2300" dirty="0">
                <a:solidFill>
                  <a:srgbClr val="003258"/>
                </a:solidFill>
                <a:latin typeface="Gill Sans MT" panose="020B0502020104020203" pitchFamily="34" charset="-18"/>
              </a:rPr>
              <a:t>Pracovní skupina pro zdravotnické prostředky</a:t>
            </a:r>
          </a:p>
        </p:txBody>
      </p:sp>
      <p:sp>
        <p:nvSpPr>
          <p:cNvPr id="6" name="Shape 137"/>
          <p:cNvSpPr txBox="1"/>
          <p:nvPr/>
        </p:nvSpPr>
        <p:spPr>
          <a:xfrm>
            <a:off x="1" y="1268760"/>
            <a:ext cx="8748464" cy="5091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66700" lvl="2" indent="-2667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prstClr val="white"/>
                </a:solidFill>
                <a:latin typeface="Gill Sans MT" panose="020B0502020104020203" pitchFamily="34" charset="-18"/>
              </a:rPr>
              <a:t>Marie Ředinová, vedoucí pracovní skupiny</a:t>
            </a:r>
          </a:p>
          <a:p>
            <a:pPr marL="266700" lvl="2" indent="-2667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prstClr val="white"/>
                </a:solidFill>
                <a:latin typeface="Gill Sans MT" panose="020B0502020104020203" pitchFamily="34" charset="-18"/>
              </a:rPr>
              <a:t>Zdeňka Faltýnková, zástupce vedoucí pracovní skupiny</a:t>
            </a:r>
          </a:p>
          <a:p>
            <a:pPr lvl="2"/>
            <a:endParaRPr lang="cs-CZ" sz="2200" dirty="0">
              <a:solidFill>
                <a:prstClr val="white"/>
              </a:solidFill>
              <a:latin typeface="Gill Sans MT" panose="020B0502020104020203" pitchFamily="34" charset="-18"/>
            </a:endParaRPr>
          </a:p>
          <a:p>
            <a:pPr marL="266700" lvl="2" indent="-266700">
              <a:buFont typeface="Arial" panose="020B0604020202020204" pitchFamily="34" charset="0"/>
              <a:buChar char="•"/>
              <a:tabLst>
                <a:tab pos="4395788" algn="l"/>
                <a:tab pos="4483100" algn="l"/>
              </a:tabLst>
            </a:pPr>
            <a:r>
              <a:rPr lang="cs-CZ" sz="1800" dirty="0">
                <a:solidFill>
                  <a:prstClr val="white"/>
                </a:solidFill>
                <a:latin typeface="Gill Sans MT" panose="020B0502020104020203" pitchFamily="34" charset="-18"/>
              </a:rPr>
              <a:t>Aktualizace členství a priorit skupiny – léto 2018 </a:t>
            </a:r>
          </a:p>
          <a:p>
            <a:pPr lvl="2">
              <a:tabLst>
                <a:tab pos="4395788" algn="l"/>
                <a:tab pos="4483100" algn="l"/>
              </a:tabLst>
            </a:pPr>
            <a:r>
              <a:rPr lang="cs-CZ" sz="1800" dirty="0">
                <a:solidFill>
                  <a:prstClr val="white"/>
                </a:solidFill>
                <a:latin typeface="Gill Sans MT" panose="020B0502020104020203" pitchFamily="34" charset="-18"/>
              </a:rPr>
              <a:t>     </a:t>
            </a:r>
            <a:r>
              <a:rPr lang="cs-CZ" sz="1800" dirty="0">
                <a:solidFill>
                  <a:prstClr val="white"/>
                </a:solidFill>
                <a:latin typeface="Gill Sans MT" panose="020B0502020104020203" pitchFamily="34" charset="-18"/>
                <a:sym typeface="Symbol" panose="05050102010706020507" pitchFamily="18" charset="2"/>
              </a:rPr>
              <a:t></a:t>
            </a:r>
            <a:r>
              <a:rPr lang="cs-CZ" sz="1800" dirty="0">
                <a:solidFill>
                  <a:prstClr val="white"/>
                </a:solidFill>
                <a:latin typeface="Gill Sans MT" panose="020B0502020104020203" pitchFamily="34" charset="-18"/>
              </a:rPr>
              <a:t> Skupina má nyní </a:t>
            </a:r>
            <a:r>
              <a:rPr lang="cs-CZ" sz="1800" dirty="0" smtClean="0">
                <a:solidFill>
                  <a:prstClr val="white"/>
                </a:solidFill>
                <a:latin typeface="Gill Sans MT" panose="020B0502020104020203" pitchFamily="34" charset="-18"/>
              </a:rPr>
              <a:t>21 </a:t>
            </a:r>
            <a:r>
              <a:rPr lang="cs-CZ" sz="1800" dirty="0">
                <a:solidFill>
                  <a:prstClr val="white"/>
                </a:solidFill>
                <a:latin typeface="Gill Sans MT" panose="020B0502020104020203" pitchFamily="34" charset="-18"/>
              </a:rPr>
              <a:t>členů</a:t>
            </a:r>
          </a:p>
          <a:p>
            <a:pPr lvl="2">
              <a:tabLst>
                <a:tab pos="4395788" algn="l"/>
                <a:tab pos="4483100" algn="l"/>
              </a:tabLst>
            </a:pPr>
            <a:endParaRPr lang="cs-CZ" sz="1800" dirty="0">
              <a:solidFill>
                <a:prstClr val="white"/>
              </a:solidFill>
              <a:latin typeface="Gill Sans MT" panose="020B0502020104020203" pitchFamily="34" charset="-18"/>
            </a:endParaRPr>
          </a:p>
          <a:p>
            <a:pPr marL="266700" lvl="2" indent="-266700">
              <a:buFont typeface="Arial" panose="020B0604020202020204" pitchFamily="34" charset="0"/>
              <a:buChar char="•"/>
              <a:tabLst>
                <a:tab pos="4395788" algn="l"/>
                <a:tab pos="4483100" algn="l"/>
              </a:tabLst>
            </a:pPr>
            <a:r>
              <a:rPr lang="cs-CZ" sz="1800" dirty="0" smtClean="0">
                <a:solidFill>
                  <a:srgbClr val="FFFF00"/>
                </a:solidFill>
                <a:latin typeface="Gill Sans MT" panose="020B0502020104020203" pitchFamily="34" charset="-18"/>
              </a:rPr>
              <a:t>Činnost v roce 2018: </a:t>
            </a:r>
            <a:r>
              <a:rPr lang="cs-CZ" sz="1800" dirty="0" smtClean="0">
                <a:solidFill>
                  <a:prstClr val="white"/>
                </a:solidFill>
                <a:latin typeface="Gill Sans MT" panose="020B0502020104020203" pitchFamily="34" charset="-18"/>
              </a:rPr>
              <a:t>novela zákona č. 48/1997 Sb., </a:t>
            </a:r>
            <a:br>
              <a:rPr lang="cs-CZ" sz="1800" dirty="0" smtClean="0">
                <a:solidFill>
                  <a:prstClr val="white"/>
                </a:solidFill>
                <a:latin typeface="Gill Sans MT" panose="020B0502020104020203" pitchFamily="34" charset="-18"/>
              </a:rPr>
            </a:br>
            <a:r>
              <a:rPr lang="cs-CZ" sz="1800" dirty="0" smtClean="0">
                <a:solidFill>
                  <a:prstClr val="white"/>
                </a:solidFill>
                <a:latin typeface="Gill Sans MT" panose="020B0502020104020203" pitchFamily="34" charset="-18"/>
              </a:rPr>
              <a:t>o veřejném zdravotním pojištění, platnost </a:t>
            </a:r>
            <a:endParaRPr lang="cs-CZ" sz="1800" dirty="0">
              <a:solidFill>
                <a:prstClr val="white"/>
              </a:solidFill>
              <a:latin typeface="Gill Sans MT" panose="020B0502020104020203" pitchFamily="34" charset="-18"/>
            </a:endParaRPr>
          </a:p>
          <a:p>
            <a:pPr lvl="2">
              <a:tabLst>
                <a:tab pos="265113" algn="l"/>
                <a:tab pos="4395788" algn="l"/>
                <a:tab pos="4483100" algn="l"/>
              </a:tabLst>
            </a:pPr>
            <a:r>
              <a:rPr lang="cs-CZ" sz="1800" dirty="0">
                <a:solidFill>
                  <a:prstClr val="white"/>
                </a:solidFill>
                <a:latin typeface="Gill Sans MT" panose="020B0502020104020203" pitchFamily="34" charset="-18"/>
              </a:rPr>
              <a:t>	1. 1. 2019 (ze 192 uplatněných </a:t>
            </a:r>
            <a:r>
              <a:rPr lang="cs-CZ" sz="1800" dirty="0" smtClean="0">
                <a:solidFill>
                  <a:prstClr val="white"/>
                </a:solidFill>
                <a:latin typeface="Gill Sans MT" panose="020B0502020104020203" pitchFamily="34" charset="-18"/>
              </a:rPr>
              <a:t>připomínek</a:t>
            </a:r>
            <a:endParaRPr lang="cs-CZ" sz="1800" dirty="0">
              <a:solidFill>
                <a:prstClr val="white"/>
              </a:solidFill>
              <a:latin typeface="Gill Sans MT" panose="020B0502020104020203" pitchFamily="34" charset="-18"/>
            </a:endParaRPr>
          </a:p>
          <a:p>
            <a:pPr lvl="2">
              <a:tabLst>
                <a:tab pos="265113" algn="l"/>
                <a:tab pos="4395788" algn="l"/>
                <a:tab pos="4483100" algn="l"/>
              </a:tabLst>
            </a:pPr>
            <a:r>
              <a:rPr lang="cs-CZ" sz="1800" dirty="0">
                <a:solidFill>
                  <a:prstClr val="white"/>
                </a:solidFill>
                <a:latin typeface="Gill Sans MT" panose="020B0502020104020203" pitchFamily="34" charset="-18"/>
              </a:rPr>
              <a:t>    bylo 124 zohledněno) </a:t>
            </a:r>
          </a:p>
          <a:p>
            <a:pPr lvl="2">
              <a:tabLst>
                <a:tab pos="265113" algn="l"/>
                <a:tab pos="4395788" algn="l"/>
                <a:tab pos="4483100" algn="l"/>
              </a:tabLst>
            </a:pPr>
            <a:endParaRPr lang="cs-CZ" sz="1800" dirty="0">
              <a:solidFill>
                <a:prstClr val="white"/>
              </a:solidFill>
              <a:latin typeface="Gill Sans MT" panose="020B0502020104020203" pitchFamily="34" charset="-18"/>
            </a:endParaRPr>
          </a:p>
          <a:p>
            <a:pPr marL="266700" lvl="2" indent="-266700">
              <a:buFont typeface="Arial" panose="020B0604020202020204" pitchFamily="34" charset="0"/>
              <a:buChar char="•"/>
              <a:tabLst>
                <a:tab pos="4395788" algn="l"/>
                <a:tab pos="4483100" algn="l"/>
              </a:tabLst>
            </a:pPr>
            <a:r>
              <a:rPr lang="cs-CZ" sz="1800" dirty="0" smtClean="0">
                <a:solidFill>
                  <a:srgbClr val="FFFF00"/>
                </a:solidFill>
                <a:latin typeface="Gill Sans MT" panose="020B0502020104020203" pitchFamily="34" charset="-18"/>
              </a:rPr>
              <a:t>Činnost v roce 2019: </a:t>
            </a:r>
            <a:r>
              <a:rPr lang="cs-CZ" sz="1800" dirty="0" smtClean="0">
                <a:solidFill>
                  <a:prstClr val="white"/>
                </a:solidFill>
                <a:latin typeface="Gill Sans MT" panose="020B0502020104020203" pitchFamily="34" charset="-18"/>
              </a:rPr>
              <a:t>práce na návrzích pro další </a:t>
            </a:r>
          </a:p>
          <a:p>
            <a:pPr lvl="2">
              <a:tabLst>
                <a:tab pos="4395788" algn="l"/>
                <a:tab pos="4483100" algn="l"/>
              </a:tabLst>
            </a:pPr>
            <a:r>
              <a:rPr lang="cs-CZ" sz="1800" dirty="0" smtClean="0">
                <a:solidFill>
                  <a:prstClr val="white"/>
                </a:solidFill>
                <a:latin typeface="Gill Sans MT" panose="020B0502020104020203" pitchFamily="34" charset="-18"/>
              </a:rPr>
              <a:t>    novelizace, návrhy změn kategorizačního stromu pro</a:t>
            </a:r>
          </a:p>
          <a:p>
            <a:pPr lvl="2">
              <a:tabLst>
                <a:tab pos="4395788" algn="l"/>
                <a:tab pos="4483100" algn="l"/>
              </a:tabLst>
            </a:pPr>
            <a:r>
              <a:rPr lang="cs-CZ" sz="1800" dirty="0" smtClean="0">
                <a:solidFill>
                  <a:prstClr val="white"/>
                </a:solidFill>
                <a:latin typeface="Gill Sans MT" panose="020B0502020104020203" pitchFamily="34" charset="-18"/>
              </a:rPr>
              <a:t>    jednání Komise ZP</a:t>
            </a:r>
            <a:endParaRPr lang="cs-CZ" sz="1800" dirty="0">
              <a:solidFill>
                <a:prstClr val="white"/>
              </a:solidFill>
              <a:latin typeface="Gill Sans MT" panose="020B0502020104020203" pitchFamily="34" charset="-18"/>
            </a:endParaRPr>
          </a:p>
          <a:p>
            <a:pPr lvl="2"/>
            <a:endParaRPr lang="cs-CZ" sz="1800" dirty="0">
              <a:solidFill>
                <a:prstClr val="white"/>
              </a:solidFill>
              <a:latin typeface="Gill Sans MT" panose="020B0502020104020203" pitchFamily="34" charset="-18"/>
            </a:endParaRPr>
          </a:p>
          <a:p>
            <a:pPr lvl="2"/>
            <a:endParaRPr lang="cs-CZ" sz="2200" dirty="0">
              <a:solidFill>
                <a:srgbClr val="7030A0"/>
              </a:solidFill>
              <a:latin typeface="Gill Sans MT" panose="020B0502020104020203" pitchFamily="34" charset="-18"/>
            </a:endParaRPr>
          </a:p>
          <a:p>
            <a:pPr marL="895350" lvl="2" indent="-266700">
              <a:buFont typeface="Arial" panose="020B0604020202020204" pitchFamily="34" charset="0"/>
              <a:buChar char="•"/>
            </a:pPr>
            <a:endParaRPr lang="cs-CZ" sz="2200" dirty="0">
              <a:solidFill>
                <a:prstClr val="white"/>
              </a:solidFill>
              <a:latin typeface="Gill Sans MT" panose="020B0502020104020203" pitchFamily="34" charset="-1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064" y="2492648"/>
            <a:ext cx="3805785" cy="336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 pole 2">
            <a:extLst>
              <a:ext uri="{FF2B5EF4-FFF2-40B4-BE49-F238E27FC236}">
                <a16:creationId xmlns="" xmlns:a16="http://schemas.microsoft.com/office/drawing/2014/main" id="{3928B93E-6018-4F0E-A21D-09CD54639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7" y="109080"/>
            <a:ext cx="1427368" cy="1231688"/>
          </a:xfrm>
          <a:prstGeom prst="roundRect">
            <a:avLst/>
          </a:prstGeom>
          <a:gradFill>
            <a:gsLst>
              <a:gs pos="0">
                <a:srgbClr val="650B16"/>
              </a:gs>
              <a:gs pos="80000">
                <a:srgbClr val="81111E"/>
              </a:gs>
              <a:gs pos="100000">
                <a:srgbClr val="941020"/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vert="horz" wrap="square" lIns="0" tIns="36000" rIns="0" bIns="0" anchor="t" anchorCtr="0">
            <a:noAutofit/>
          </a:bodyPr>
          <a:lstStyle/>
          <a:p>
            <a:pPr algn="ctr"/>
            <a:r>
              <a:rPr lang="cs-CZ" sz="1600" dirty="0">
                <a:solidFill>
                  <a:prstClr val="white"/>
                </a:solidFill>
                <a:latin typeface="Gill Sans MT" panose="020B0502020104020203" pitchFamily="34" charset="-18"/>
                <a:cs typeface="Gill Sans" panose="020B0604020202020204" charset="0"/>
              </a:rPr>
              <a:t>pracovní skupina pro zdravotnické prostředky</a:t>
            </a:r>
          </a:p>
        </p:txBody>
      </p:sp>
      <p:sp>
        <p:nvSpPr>
          <p:cNvPr id="9" name="Textové pole 2">
            <a:extLst>
              <a:ext uri="{FF2B5EF4-FFF2-40B4-BE49-F238E27FC236}">
                <a16:creationId xmlns="" xmlns:a16="http://schemas.microsoft.com/office/drawing/2014/main" id="{64B86505-6B9D-4976-ADED-D85C85EDE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941" y="5013176"/>
            <a:ext cx="368908" cy="568800"/>
          </a:xfrm>
          <a:prstGeom prst="roundRect">
            <a:avLst/>
          </a:prstGeom>
          <a:solidFill>
            <a:srgbClr val="DE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vert="horz" wrap="square" lIns="0" tIns="36000" rIns="0" bIns="0" anchor="t" anchorCtr="0">
            <a:noAutofit/>
          </a:bodyPr>
          <a:lstStyle/>
          <a:p>
            <a:pPr algn="ctr"/>
            <a:r>
              <a:rPr lang="cs-CZ" sz="700" dirty="0">
                <a:solidFill>
                  <a:prstClr val="white"/>
                </a:solidFill>
                <a:latin typeface="Gill Sans MT" panose="020B0502020104020203" pitchFamily="34" charset="-18"/>
                <a:cs typeface="Gill Sans" panose="020B0604020202020204" charset="0"/>
              </a:rPr>
              <a:t>pracovní skupina pro celiakii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="" xmlns:a16="http://schemas.microsoft.com/office/drawing/2014/main" id="{34B75EE6-0C69-43D5-A053-0D45CA0ACB9E}"/>
              </a:ext>
            </a:extLst>
          </p:cNvPr>
          <p:cNvCxnSpPr/>
          <p:nvPr/>
        </p:nvCxnSpPr>
        <p:spPr>
          <a:xfrm>
            <a:off x="8342331" y="4581128"/>
            <a:ext cx="576064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5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Jednací řád pracovních skupin PR</a:t>
            </a: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9552" y="1268760"/>
            <a:ext cx="8208912" cy="48558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0" dirty="0" smtClean="0"/>
              <a:t>Od 12. 9. 2018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0" dirty="0" smtClean="0"/>
              <a:t>Interní materiál Pac. rady MZ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0" dirty="0" smtClean="0"/>
              <a:t>Členství </a:t>
            </a:r>
          </a:p>
          <a:p>
            <a:pPr marL="457200" lvl="1" indent="0"/>
            <a:r>
              <a:rPr lang="cs-CZ" sz="2400" dirty="0" smtClean="0"/>
              <a:t>1. zástupci PO, které splnily podmínky Statutu Pac. rady </a:t>
            </a:r>
          </a:p>
          <a:p>
            <a:pPr marL="457200" lvl="1" indent="0"/>
            <a:r>
              <a:rPr lang="cs-CZ" sz="2400" b="0" dirty="0" smtClean="0"/>
              <a:t>2. externí spolupracovníci a odborníci v daných oblastech (členové bez hlasovacího práva)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0" dirty="0" smtClean="0"/>
              <a:t>Čestné prohlášení o splnění podmínek Statutu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0" dirty="0" smtClean="0"/>
              <a:t>Prohlášení o zájmech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0" dirty="0" smtClean="0"/>
              <a:t>Možnost pověřit zastupováním pro dané jednání – všechna práva daného člena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0" dirty="0" smtClean="0"/>
              <a:t>Usnesení pracovní skupiny je neveřejné do schválení PR</a:t>
            </a:r>
          </a:p>
          <a:p>
            <a:endParaRPr lang="cs-CZ" sz="2400" b="0" dirty="0" smtClean="0"/>
          </a:p>
          <a:p>
            <a:endParaRPr lang="cs-CZ" sz="24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cs-CZ" smtClean="0"/>
              <a:pPr algn="r">
                <a:buSzPct val="25000"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459866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Důležité zdroje informací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27584" y="1340768"/>
            <a:ext cx="7486846" cy="4855814"/>
          </a:xfrm>
        </p:spPr>
        <p:txBody>
          <a:bodyPr/>
          <a:lstStyle/>
          <a:p>
            <a:r>
              <a:rPr lang="cs-CZ" dirty="0" smtClean="0"/>
              <a:t>1. Národní </a:t>
            </a:r>
            <a:r>
              <a:rPr lang="cs-CZ" dirty="0"/>
              <a:t>informační systém zdravotnických prostředků </a:t>
            </a:r>
            <a:r>
              <a:rPr lang="cs-CZ" dirty="0" smtClean="0">
                <a:hlinkClick r:id="rId2"/>
              </a:rPr>
              <a:t>www.niszp.cz</a:t>
            </a:r>
            <a:r>
              <a:rPr lang="cs-CZ" dirty="0" smtClean="0"/>
              <a:t>   </a:t>
            </a:r>
            <a:endParaRPr lang="cs-CZ" dirty="0"/>
          </a:p>
          <a:p>
            <a:r>
              <a:rPr lang="cs-CZ" dirty="0" smtClean="0"/>
              <a:t>	Informace </a:t>
            </a:r>
            <a:r>
              <a:rPr lang="cs-CZ" dirty="0"/>
              <a:t>pro pacienty: </a:t>
            </a: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www.niszp.cz/cs/kategorizace-uhradova-regulace-zdravotnickych-prostredku-hrazenych-na-poukaz/informace-pro-pacienty</a:t>
            </a: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2. Seznam </a:t>
            </a:r>
            <a:r>
              <a:rPr lang="cs-CZ" dirty="0"/>
              <a:t>ZP hrazených na poukaz </a:t>
            </a:r>
            <a:r>
              <a:rPr lang="cs-CZ" dirty="0" smtClean="0">
                <a:hlinkClick r:id="rId4"/>
              </a:rPr>
              <a:t>www.sukl.cz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dirty="0"/>
              <a:t>   </a:t>
            </a: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www.sukl.cz/sukl/seznam-zdravotnickych-prostredku-hrazenych-na-poukaz</a:t>
            </a: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3. Komise </a:t>
            </a:r>
            <a:r>
              <a:rPr lang="cs-CZ" dirty="0"/>
              <a:t>pro kategorizaci a úhradovou regulaci ZP </a:t>
            </a:r>
            <a:r>
              <a:rPr lang="cs-CZ" dirty="0">
                <a:hlinkClick r:id="rId6"/>
              </a:rPr>
              <a:t>https://</a:t>
            </a:r>
            <a:r>
              <a:rPr lang="cs-CZ" dirty="0" smtClean="0">
                <a:hlinkClick r:id="rId6"/>
              </a:rPr>
              <a:t>ppo.mzcr.cz</a:t>
            </a:r>
            <a:r>
              <a:rPr lang="cs-CZ" dirty="0" smtClean="0"/>
              <a:t>   </a:t>
            </a:r>
            <a:endParaRPr lang="cs-CZ" dirty="0"/>
          </a:p>
          <a:p>
            <a:r>
              <a:rPr lang="cs-CZ" dirty="0" smtClean="0">
                <a:hlinkClick r:id="rId7"/>
              </a:rPr>
              <a:t>https</a:t>
            </a:r>
            <a:r>
              <a:rPr lang="cs-CZ" dirty="0">
                <a:hlinkClick r:id="rId7"/>
              </a:rPr>
              <a:t>://</a:t>
            </a:r>
            <a:r>
              <a:rPr lang="cs-CZ" dirty="0" smtClean="0">
                <a:hlinkClick r:id="rId7"/>
              </a:rPr>
              <a:t>ppo.mzcr.cz/workGroup/121</a:t>
            </a:r>
            <a:r>
              <a:rPr lang="cs-CZ" dirty="0" smtClean="0"/>
              <a:t> 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24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ZCZ_negativ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MZCZ_negativ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1442</Words>
  <Application>Microsoft Office PowerPoint</Application>
  <PresentationFormat>Předvádění na obrazovce (4:3)</PresentationFormat>
  <Paragraphs>470</Paragraphs>
  <Slides>30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30</vt:i4>
      </vt:variant>
    </vt:vector>
  </HeadingPairs>
  <TitlesOfParts>
    <vt:vector size="45" baseType="lpstr">
      <vt:lpstr>Arial</vt:lpstr>
      <vt:lpstr>Wingdings</vt:lpstr>
      <vt:lpstr>Times New Roman</vt:lpstr>
      <vt:lpstr>GillSans</vt:lpstr>
      <vt:lpstr>Calibri</vt:lpstr>
      <vt:lpstr>Gill Sans</vt:lpstr>
      <vt:lpstr>Gill Sans MT</vt:lpstr>
      <vt:lpstr>Candara</vt:lpstr>
      <vt:lpstr>Symbol</vt:lpstr>
      <vt:lpstr>1_Office Theme</vt:lpstr>
      <vt:lpstr>Office Theme</vt:lpstr>
      <vt:lpstr>3_Office Theme</vt:lpstr>
      <vt:lpstr>Motiv systému Office</vt:lpstr>
      <vt:lpstr>MZCZ_negativ2</vt:lpstr>
      <vt:lpstr>5_MZCZ_negativ2</vt:lpstr>
      <vt:lpstr>Prezentace aplikace PowerPoint</vt:lpstr>
      <vt:lpstr>Program</vt:lpstr>
      <vt:lpstr>Prezentace aplikace PowerPoint</vt:lpstr>
      <vt:lpstr>Prezentace aplikace PowerPoint</vt:lpstr>
      <vt:lpstr>Prezentace aplikace PowerPoint</vt:lpstr>
      <vt:lpstr>Úpravy úhradové regulace a kategorizace zdravotnických prostředků</vt:lpstr>
      <vt:lpstr>Nadpis</vt:lpstr>
      <vt:lpstr>Jednací řád pracovních skupin PR</vt:lpstr>
      <vt:lpstr>Důležité zdroje informací</vt:lpstr>
      <vt:lpstr>Prezentace aplikace PowerPoint</vt:lpstr>
      <vt:lpstr>Harmonogram implementace v roce 2019</vt:lpstr>
      <vt:lpstr>Co se nyní dělá pro hladké zvládnutí všech změn?</vt:lpstr>
      <vt:lpstr>Vytvoření stálé odborné komise</vt:lpstr>
      <vt:lpstr>Vytvoření stálé odborné komise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Návrh NRZP + CZEPA</vt:lpstr>
      <vt:lpstr>Stanovisko Oddělení léčiv a zdravotnických prostředků, MZČR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Čížková Klára Mgr.</dc:creator>
  <cp:lastModifiedBy>Hlaváčová Jana</cp:lastModifiedBy>
  <cp:revision>72</cp:revision>
  <dcterms:modified xsi:type="dcterms:W3CDTF">2019-08-19T12:48:29Z</dcterms:modified>
</cp:coreProperties>
</file>