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6" r:id="rId3"/>
    <p:sldId id="276" r:id="rId4"/>
    <p:sldId id="273" r:id="rId5"/>
    <p:sldId id="275" r:id="rId6"/>
    <p:sldId id="277" r:id="rId7"/>
    <p:sldId id="278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92F5DBF1-E9E2-43B7-8604-39E7C1FBBF8C}">
          <p14:sldIdLst>
            <p14:sldId id="256"/>
            <p14:sldId id="266"/>
            <p14:sldId id="276"/>
            <p14:sldId id="273"/>
            <p14:sldId id="275"/>
            <p14:sldId id="277"/>
            <p14:sldId id="278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6686" autoAdjust="0"/>
  </p:normalViewPr>
  <p:slideViewPr>
    <p:cSldViewPr>
      <p:cViewPr>
        <p:scale>
          <a:sx n="110" d="100"/>
          <a:sy n="110" d="100"/>
        </p:scale>
        <p:origin x="-164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8208000" cy="1051200"/>
          </a:xfrm>
        </p:spPr>
        <p:txBody>
          <a:bodyPr/>
          <a:lstStyle>
            <a:lvl1pPr algn="l">
              <a:defRPr lang="cs-CZ" sz="3600" kern="1200" smtClean="0">
                <a:solidFill>
                  <a:srgbClr val="3E788E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idx="1"/>
          </p:nvPr>
        </p:nvSpPr>
        <p:spPr>
          <a:xfrm>
            <a:off x="323528" y="6300000"/>
            <a:ext cx="3384376" cy="46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940425" y="6383338"/>
            <a:ext cx="1054100" cy="341312"/>
          </a:xfrm>
        </p:spPr>
        <p:txBody>
          <a:bodyPr anchorCtr="0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30.7.2019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924300" y="6376988"/>
            <a:ext cx="1943100" cy="341312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>
                <a:latin typeface="Arial" pitchFamily="34" charset="0"/>
                <a:cs typeface="Arial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105273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3E788E"/>
                </a:solidFill>
                <a:latin typeface="Georgia" pitchFamily="18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AA1D4B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rgbClr val="3E788E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AA1D4B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3E788E"/>
              </a:buClr>
              <a:buFont typeface="Wingdings" pitchFamily="2" charset="2"/>
              <a:buChar char="§"/>
              <a:defRPr sz="1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AA1D4B"/>
              </a:buClr>
              <a:buFont typeface="Wingdings" pitchFamily="2" charset="2"/>
              <a:buChar char="§"/>
              <a:defRPr sz="1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7091363" y="6408738"/>
            <a:ext cx="1595437" cy="269875"/>
          </a:xfrm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2"/>
          </p:nvPr>
        </p:nvSpPr>
        <p:spPr>
          <a:xfrm>
            <a:off x="5940425" y="6381750"/>
            <a:ext cx="1052513" cy="341313"/>
          </a:xfrm>
        </p:spPr>
        <p:txBody>
          <a:bodyPr anchorCtr="0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30.7.2019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38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4104456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AA1D4B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rgbClr val="3E788E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AA1D4B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3E788E"/>
              </a:buClr>
              <a:buFont typeface="Wingdings" pitchFamily="2" charset="2"/>
              <a:buChar char="§"/>
              <a:defRPr sz="1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AA1D4B"/>
              </a:buClr>
              <a:buFont typeface="Wingdings" pitchFamily="2" charset="2"/>
              <a:buChar char="§"/>
              <a:defRPr sz="1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3"/>
          </p:nvPr>
        </p:nvSpPr>
        <p:spPr>
          <a:xfrm>
            <a:off x="4788024" y="1600200"/>
            <a:ext cx="4032448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AA1D4B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rgbClr val="3E788E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AA1D4B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3E788E"/>
              </a:buClr>
              <a:buFont typeface="Wingdings" pitchFamily="2" charset="2"/>
              <a:buChar char="§"/>
              <a:defRPr sz="1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AA1D4B"/>
              </a:buClr>
              <a:buFont typeface="Wingdings" pitchFamily="2" charset="2"/>
              <a:buChar char="§"/>
              <a:defRPr sz="1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105273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3E788E"/>
                </a:solidFill>
                <a:latin typeface="Georgia" pitchFamily="18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>
          <a:xfrm>
            <a:off x="5940425" y="6383338"/>
            <a:ext cx="1054100" cy="341312"/>
          </a:xfrm>
        </p:spPr>
        <p:txBody>
          <a:bodyPr anchorCtr="0"/>
          <a:lstStyle>
            <a:lvl1pPr>
              <a:defRPr lang="cs-CZ" sz="12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30.7.2019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69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ozlouče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11560" y="2780928"/>
            <a:ext cx="7920880" cy="2016224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611560" y="5661248"/>
            <a:ext cx="4248472" cy="86409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/>
          </p:nvPr>
        </p:nvSpPr>
        <p:spPr>
          <a:xfrm>
            <a:off x="5220073" y="5661248"/>
            <a:ext cx="3312368" cy="8633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5112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073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11188" y="6376988"/>
            <a:ext cx="5256212" cy="341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2950" y="6408738"/>
            <a:ext cx="1593850" cy="269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29" name="Zástupný symbol pro text 6"/>
          <p:cNvSpPr>
            <a:spLocks noGrp="1"/>
          </p:cNvSpPr>
          <p:nvPr>
            <p:ph type="body" idx="1"/>
          </p:nvPr>
        </p:nvSpPr>
        <p:spPr bwMode="auto">
          <a:xfrm>
            <a:off x="611188" y="1484313"/>
            <a:ext cx="7848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  <a:p>
            <a:pPr lvl="0"/>
            <a:endParaRPr lang="cs-CZ" altLang="cs-CZ" smtClean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2"/>
          </p:nvPr>
        </p:nvSpPr>
        <p:spPr>
          <a:xfrm>
            <a:off x="5940425" y="6381750"/>
            <a:ext cx="1050925" cy="34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cs-CZ"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30.7.2019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cs-CZ" sz="3600" kern="1200" dirty="0">
          <a:solidFill>
            <a:srgbClr val="3E788E"/>
          </a:solidFill>
          <a:latin typeface="Georgia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E788E"/>
          </a:solidFill>
          <a:latin typeface="Georgia" pitchFamily="18" charset="0"/>
        </a:defRPr>
      </a:lvl9pPr>
    </p:titleStyle>
    <p:bodyStyle>
      <a:lvl1pPr marL="285750" indent="-285750" algn="l" rtl="0" eaLnBrk="1" fontAlgn="base" hangingPunct="1">
        <a:spcBef>
          <a:spcPct val="20000"/>
        </a:spcBef>
        <a:spcAft>
          <a:spcPct val="0"/>
        </a:spcAft>
        <a:buClr>
          <a:srgbClr val="AA1D4B"/>
        </a:buClr>
        <a:buFont typeface="Wingdings" pitchFamily="2" charset="2"/>
        <a:buChar char="§"/>
        <a:defRPr lang="cs-CZ" b="1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63" indent="-285750" algn="l" rtl="0" eaLnBrk="1" fontAlgn="base" hangingPunct="1">
        <a:spcBef>
          <a:spcPct val="20000"/>
        </a:spcBef>
        <a:spcAft>
          <a:spcPct val="0"/>
        </a:spcAft>
        <a:buClr>
          <a:srgbClr val="3E788E"/>
        </a:buClr>
        <a:buFont typeface="Wingdings" pitchFamily="2" charset="2"/>
        <a:buChar char="§"/>
        <a:defRPr lang="cs-CZ" sz="16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A1D4B"/>
        </a:buClr>
        <a:buFont typeface="Wingdings" pitchFamily="2" charset="2"/>
        <a:buChar char="§"/>
        <a:defRPr lang="cs-CZ" sz="14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E788E"/>
        </a:buClr>
        <a:buFont typeface="Wingdings" pitchFamily="2" charset="2"/>
        <a:buChar char="§"/>
        <a:defRPr lang="cs-CZ" sz="12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A1D4B"/>
        </a:buClr>
        <a:buFont typeface="Wingdings" pitchFamily="2" charset="2"/>
        <a:buChar char="§"/>
        <a:defRPr lang="cs-CZ" sz="1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191683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Příspěvek k činnosti v PSNDP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4" name="Podnadpis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cs-CZ" sz="1100" dirty="0" smtClean="0">
              <a:latin typeface="Georgia" panose="02040502050405020303" pitchFamily="18" charset="0"/>
            </a:endParaRPr>
          </a:p>
          <a:p>
            <a:pPr algn="l"/>
            <a:endParaRPr lang="cs-CZ" sz="2200" dirty="0">
              <a:latin typeface="Georgia" panose="02040502050405020303" pitchFamily="18" charset="0"/>
            </a:endParaRPr>
          </a:p>
          <a:p>
            <a:pPr algn="l"/>
            <a:r>
              <a:rPr lang="cs-CZ" sz="2200" dirty="0" smtClean="0">
                <a:latin typeface="Georgia" panose="02040502050405020303" pitchFamily="18" charset="0"/>
              </a:rPr>
              <a:t>Mgr. Jitka Pelikánová, </a:t>
            </a:r>
          </a:p>
          <a:p>
            <a:pPr algn="l"/>
            <a:r>
              <a:rPr lang="cs-CZ" sz="2200" dirty="0" smtClean="0">
                <a:latin typeface="Georgia" panose="02040502050405020303" pitchFamily="18" charset="0"/>
              </a:rPr>
              <a:t>Legislativní odbor NRZP ČR</a:t>
            </a:r>
          </a:p>
          <a:p>
            <a:pPr algn="l"/>
            <a:r>
              <a:rPr lang="cs-CZ" sz="2200" dirty="0" smtClean="0">
                <a:latin typeface="Georgia" panose="02040502050405020303" pitchFamily="18" charset="0"/>
              </a:rPr>
              <a:t>Člen pracovní skupiny Pacientské rady pro koncepční řešení následné a dlouhodobé zdravotní péče</a:t>
            </a:r>
          </a:p>
          <a:p>
            <a:r>
              <a:rPr lang="cs-CZ" sz="2200" dirty="0" smtClean="0">
                <a:latin typeface="Georgia" panose="02040502050405020303" pitchFamily="18" charset="0"/>
              </a:rPr>
              <a:t>Ministerstvo zdravotnictví</a:t>
            </a:r>
          </a:p>
          <a:p>
            <a:r>
              <a:rPr lang="cs-CZ" sz="2200" dirty="0" smtClean="0">
                <a:latin typeface="Georgia" panose="02040502050405020303" pitchFamily="18" charset="0"/>
              </a:rPr>
              <a:t>Jednání pracovní skupiny Pacientské rady pro zdravotně sociální pomezí</a:t>
            </a:r>
            <a:endParaRPr lang="cs-CZ" sz="2200" dirty="0">
              <a:latin typeface="Georgia" panose="02040502050405020303" pitchFamily="18" charset="0"/>
            </a:endParaRPr>
          </a:p>
          <a:p>
            <a:endParaRPr lang="cs-CZ" sz="1100" dirty="0"/>
          </a:p>
        </p:txBody>
      </p:sp>
      <p:pic>
        <p:nvPicPr>
          <p:cNvPr id="9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" y="6049169"/>
            <a:ext cx="3168352" cy="8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259094" y="6522053"/>
            <a:ext cx="250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BC58C424-5B79-4CDE-8A75-418F161F49B8}" type="slidenum">
              <a:rPr lang="cs-CZ" sz="1200">
                <a:latin typeface="Georgia" panose="02040502050405020303" pitchFamily="18" charset="0"/>
              </a:rPr>
              <a:pPr>
                <a:defRPr/>
              </a:pPr>
              <a:t>1</a:t>
            </a:fld>
            <a:endParaRPr lang="cs-CZ" sz="1200" dirty="0">
              <a:latin typeface="Georgia" panose="02040502050405020303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092280" y="6451108"/>
            <a:ext cx="17281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Georgia" panose="02040502050405020303" pitchFamily="18" charset="0"/>
              </a:rPr>
              <a:t>30. </a:t>
            </a:r>
            <a:r>
              <a:rPr lang="cs-CZ" sz="1200" dirty="0">
                <a:latin typeface="Georgia" panose="02040502050405020303" pitchFamily="18" charset="0"/>
              </a:rPr>
              <a:t>7</a:t>
            </a:r>
            <a:r>
              <a:rPr lang="cs-CZ" sz="1200" dirty="0" smtClean="0">
                <a:latin typeface="Georgia" panose="02040502050405020303" pitchFamily="18" charset="0"/>
              </a:rPr>
              <a:t>. 2019</a:t>
            </a:r>
            <a:endParaRPr lang="cs-CZ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70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5241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8400" b="0" dirty="0">
                <a:solidFill>
                  <a:srgbClr val="AA1D4B"/>
                </a:solidFill>
                <a:latin typeface="Georgia" panose="02040502050405020303" pitchFamily="18" charset="0"/>
              </a:rPr>
              <a:t>P</a:t>
            </a:r>
            <a:r>
              <a:rPr lang="cs-CZ" sz="8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racovní skupina </a:t>
            </a:r>
            <a:r>
              <a:rPr lang="cs-CZ" sz="8400" b="0" dirty="0">
                <a:solidFill>
                  <a:srgbClr val="AA1D4B"/>
                </a:solidFill>
                <a:latin typeface="Georgia" panose="02040502050405020303" pitchFamily="18" charset="0"/>
              </a:rPr>
              <a:t>Pacientské rady pro </a:t>
            </a:r>
            <a:r>
              <a:rPr lang="cs-CZ" sz="8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následnou </a:t>
            </a:r>
            <a:r>
              <a:rPr lang="cs-CZ" sz="8400" b="0" dirty="0">
                <a:solidFill>
                  <a:srgbClr val="AA1D4B"/>
                </a:solidFill>
                <a:latin typeface="Georgia" panose="02040502050405020303" pitchFamily="18" charset="0"/>
              </a:rPr>
              <a:t>a </a:t>
            </a:r>
            <a:r>
              <a:rPr lang="cs-CZ" sz="8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dlouhodobou </a:t>
            </a:r>
            <a:r>
              <a:rPr lang="cs-CZ" sz="8400" b="0" dirty="0">
                <a:solidFill>
                  <a:srgbClr val="AA1D4B"/>
                </a:solidFill>
                <a:latin typeface="Georgia" panose="02040502050405020303" pitchFamily="18" charset="0"/>
              </a:rPr>
              <a:t>zdravotní </a:t>
            </a:r>
            <a:r>
              <a:rPr lang="cs-CZ" sz="8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péči </a:t>
            </a:r>
            <a:r>
              <a:rPr lang="cs-CZ" sz="8400" b="0" dirty="0">
                <a:solidFill>
                  <a:srgbClr val="AA1D4B"/>
                </a:solidFill>
                <a:latin typeface="Georgia" panose="02040502050405020303" pitchFamily="18" charset="0"/>
              </a:rPr>
              <a:t>(PSNDP</a:t>
            </a:r>
            <a:r>
              <a:rPr lang="cs-CZ" sz="8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): </a:t>
            </a:r>
          </a:p>
          <a:p>
            <a:pPr marL="0" indent="0">
              <a:buNone/>
            </a:pPr>
            <a:r>
              <a:rPr lang="cs-CZ" sz="8400" b="0" dirty="0" smtClean="0">
                <a:latin typeface="Georgia" panose="02040502050405020303" pitchFamily="18" charset="0"/>
              </a:rPr>
              <a:t>– zasedá </a:t>
            </a:r>
            <a:r>
              <a:rPr lang="cs-CZ" sz="8400" b="0" dirty="0">
                <a:latin typeface="Georgia" panose="02040502050405020303" pitchFamily="18" charset="0"/>
              </a:rPr>
              <a:t>od února </a:t>
            </a:r>
            <a:r>
              <a:rPr lang="cs-CZ" sz="8400" b="0" dirty="0" smtClean="0">
                <a:latin typeface="Georgia" panose="02040502050405020303" pitchFamily="18" charset="0"/>
              </a:rPr>
              <a:t>2018</a:t>
            </a:r>
            <a:r>
              <a:rPr lang="cs-CZ" sz="8400" b="0" dirty="0">
                <a:latin typeface="Georgia" panose="02040502050405020303" pitchFamily="18" charset="0"/>
              </a:rPr>
              <a:t>,</a:t>
            </a:r>
            <a:endParaRPr lang="cs-CZ" sz="8400" b="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8400" b="0" dirty="0">
                <a:latin typeface="Georgia" panose="02040502050405020303" pitchFamily="18" charset="0"/>
              </a:rPr>
              <a:t>– </a:t>
            </a:r>
            <a:r>
              <a:rPr lang="cs-CZ" sz="8400" b="0" dirty="0" smtClean="0">
                <a:latin typeface="Georgia" panose="02040502050405020303" pitchFamily="18" charset="0"/>
              </a:rPr>
              <a:t>předmětem </a:t>
            </a:r>
            <a:r>
              <a:rPr lang="cs-CZ" sz="8400" b="0" dirty="0">
                <a:latin typeface="Georgia" panose="02040502050405020303" pitchFamily="18" charset="0"/>
              </a:rPr>
              <a:t>její činnosti dle statutu jsou zejména návrhy koncepčních změn v oblasti následné a dlouhodobé péče, vypracování podkladů pro stanovení úhradových mechanismů a návrhy legislativních změn v této oblasti.</a:t>
            </a:r>
            <a:endParaRPr lang="cs-CZ" sz="8400" b="0" dirty="0" smtClean="0">
              <a:latin typeface="Georgia" panose="02040502050405020303" pitchFamily="18" charset="0"/>
            </a:endParaRPr>
          </a:p>
          <a:p>
            <a:endParaRPr lang="cs-CZ" sz="4000" b="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8000" b="0" dirty="0">
              <a:solidFill>
                <a:srgbClr val="3E788E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9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" y="6049169"/>
            <a:ext cx="3168352" cy="8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4139952" y="6516686"/>
            <a:ext cx="576064" cy="360000"/>
          </a:xfrm>
        </p:spPr>
        <p:txBody>
          <a:bodyPr anchor="ctr" anchorCtr="1"/>
          <a:lstStyle/>
          <a:p>
            <a:pPr>
              <a:defRPr/>
            </a:pPr>
            <a:fld id="{BC58C424-5B79-4CDE-8A75-418F161F49B8}" type="slidenum">
              <a:rPr lang="cs-CZ" smtClean="0">
                <a:solidFill>
                  <a:schemeClr val="tx1"/>
                </a:solidFill>
                <a:latin typeface="Georgia" panose="02040502050405020303" pitchFamily="18" charset="0"/>
              </a:rPr>
              <a:pPr>
                <a:defRPr/>
              </a:pPr>
              <a:t>2</a:t>
            </a:fld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2280" y="6451108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latin typeface="Georgia" panose="02040502050405020303" pitchFamily="18" charset="0"/>
              </a:rPr>
              <a:t>30. 7. 2019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" y="3383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3E788E"/>
                </a:solidFill>
                <a:latin typeface="Georgia" panose="02040502050405020303" pitchFamily="18" charset="0"/>
                <a:ea typeface="+mj-ea"/>
                <a:cs typeface="+mj-cs"/>
              </a:rPr>
              <a:t>Příspěvek k činnosti v PSNDP</a:t>
            </a:r>
          </a:p>
        </p:txBody>
      </p:sp>
    </p:spTree>
    <p:extLst>
      <p:ext uri="{BB962C8B-B14F-4D97-AF65-F5344CB8AC3E}">
        <p14:creationId xmlns:p14="http://schemas.microsoft.com/office/powerpoint/2010/main" val="15122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eaLnBrk="0" hangingPunct="0"/>
            <a:endParaRPr lang="cs-CZ" sz="2200" dirty="0" smtClean="0">
              <a:solidFill>
                <a:srgbClr val="AA1D4B"/>
              </a:solidFill>
              <a:latin typeface="Georgia" panose="02040502050405020303" pitchFamily="18" charset="0"/>
            </a:endParaRPr>
          </a:p>
          <a:p>
            <a:pPr marL="0" indent="0" eaLnBrk="0" hangingPunct="0">
              <a:buNone/>
            </a:pPr>
            <a:r>
              <a:rPr lang="cs-CZ" sz="2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PSNDP:</a:t>
            </a:r>
            <a:endParaRPr lang="cs-CZ" sz="2400" b="0" dirty="0">
              <a:solidFill>
                <a:srgbClr val="AA1D4B"/>
              </a:solidFill>
              <a:latin typeface="Georgia" panose="02040502050405020303" pitchFamily="18" charset="0"/>
            </a:endParaRPr>
          </a:p>
          <a:p>
            <a:pPr eaLnBrk="0" hangingPunct="0">
              <a:buFontTx/>
              <a:buChar char="-"/>
            </a:pPr>
            <a:r>
              <a:rPr lang="cs-CZ" sz="2400" dirty="0" smtClean="0">
                <a:latin typeface="Georgia" panose="02040502050405020303" pitchFamily="18" charset="0"/>
              </a:rPr>
              <a:t>spolupracuje </a:t>
            </a:r>
            <a:r>
              <a:rPr lang="cs-CZ" sz="2400" dirty="0">
                <a:latin typeface="Georgia" panose="02040502050405020303" pitchFamily="18" charset="0"/>
              </a:rPr>
              <a:t>na metodickém doporučení </a:t>
            </a:r>
            <a:r>
              <a:rPr lang="cs-CZ" sz="2400" b="0" dirty="0">
                <a:latin typeface="Georgia" panose="02040502050405020303" pitchFamily="18" charset="0"/>
              </a:rPr>
              <a:t>s názvem „Koncepce následné a dlouhodobé zdravotní péče“, které od roku 2018 bylo několikrát zasláno do připomínek, naposledy v červnu tohoto roku k vyjádření do 3. 7. 2019</a:t>
            </a:r>
            <a:r>
              <a:rPr lang="cs-CZ" sz="2400" b="0" dirty="0" smtClean="0">
                <a:latin typeface="Georgia" panose="02040502050405020303" pitchFamily="18" charset="0"/>
              </a:rPr>
              <a:t>.</a:t>
            </a:r>
          </a:p>
          <a:p>
            <a:pPr marL="0" indent="0" eaLnBrk="0" hangingPunct="0">
              <a:buNone/>
            </a:pPr>
            <a:endParaRPr lang="cs-CZ" sz="2400" b="0" dirty="0" smtClean="0">
              <a:latin typeface="Georgia" panose="02040502050405020303" pitchFamily="18" charset="0"/>
            </a:endParaRPr>
          </a:p>
          <a:p>
            <a:pPr eaLnBrk="0" hangingPunct="0">
              <a:buFontTx/>
              <a:buChar char="-"/>
            </a:pPr>
            <a:r>
              <a:rPr lang="cs-CZ" sz="2400" b="0" dirty="0" smtClean="0">
                <a:latin typeface="Georgia" panose="02040502050405020303" pitchFamily="18" charset="0"/>
              </a:rPr>
              <a:t>ZÁVĚR: V </a:t>
            </a:r>
            <a:r>
              <a:rPr lang="cs-CZ" sz="2400" b="0" dirty="0">
                <a:latin typeface="Georgia" panose="02040502050405020303" pitchFamily="18" charset="0"/>
              </a:rPr>
              <a:t>současné době by tento dokument měl být ve finální verzi, tj. po zapracování všech připomínek.</a:t>
            </a:r>
            <a:endParaRPr lang="cs-CZ" sz="2400" b="0" dirty="0" smtClean="0">
              <a:solidFill>
                <a:srgbClr val="3E788E"/>
              </a:solidFill>
              <a:latin typeface="Georgia" pitchFamily="18" charset="0"/>
            </a:endParaRPr>
          </a:p>
          <a:p>
            <a:pPr marL="0" indent="0">
              <a:buNone/>
            </a:pPr>
            <a:endParaRPr lang="cs-CZ" sz="2200" b="0" dirty="0">
              <a:solidFill>
                <a:srgbClr val="3E788E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9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" y="6049169"/>
            <a:ext cx="3168352" cy="8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4139952" y="6516686"/>
            <a:ext cx="576064" cy="360000"/>
          </a:xfrm>
        </p:spPr>
        <p:txBody>
          <a:bodyPr anchor="ctr" anchorCtr="1"/>
          <a:lstStyle/>
          <a:p>
            <a:pPr>
              <a:defRPr/>
            </a:pPr>
            <a:fld id="{BC58C424-5B79-4CDE-8A75-418F161F49B8}" type="slidenum">
              <a:rPr lang="cs-CZ" smtClean="0">
                <a:solidFill>
                  <a:schemeClr val="tx1"/>
                </a:solidFill>
                <a:latin typeface="Georgia" panose="02040502050405020303" pitchFamily="18" charset="0"/>
              </a:rPr>
              <a:pPr>
                <a:defRPr/>
              </a:pPr>
              <a:t>3</a:t>
            </a:fld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2280" y="6451108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latin typeface="Georgia" panose="02040502050405020303" pitchFamily="18" charset="0"/>
              </a:rPr>
              <a:t>30. 7. 2019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3510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3E788E"/>
                </a:solidFill>
                <a:latin typeface="Georgia" panose="02040502050405020303" pitchFamily="18" charset="0"/>
                <a:ea typeface="+mj-ea"/>
                <a:cs typeface="+mj-cs"/>
              </a:rPr>
              <a:t>Příspěvek k činnosti v PSNDP</a:t>
            </a:r>
          </a:p>
        </p:txBody>
      </p:sp>
    </p:spTree>
    <p:extLst>
      <p:ext uri="{BB962C8B-B14F-4D97-AF65-F5344CB8AC3E}">
        <p14:creationId xmlns:p14="http://schemas.microsoft.com/office/powerpoint/2010/main" val="76735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eaLnBrk="0" hangingPunct="0"/>
            <a:endParaRPr lang="cs-CZ" sz="2200" dirty="0" smtClean="0">
              <a:solidFill>
                <a:srgbClr val="AA1D4B"/>
              </a:solidFill>
              <a:latin typeface="Georgia" panose="02040502050405020303" pitchFamily="18" charset="0"/>
            </a:endParaRPr>
          </a:p>
          <a:p>
            <a:pPr marL="0" indent="0" eaLnBrk="0" hangingPunct="0">
              <a:buNone/>
            </a:pPr>
            <a:r>
              <a:rPr lang="cs-CZ" sz="2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PSNDP</a:t>
            </a:r>
            <a:r>
              <a:rPr lang="cs-CZ" sz="2400" b="0" dirty="0">
                <a:solidFill>
                  <a:srgbClr val="AA1D4B"/>
                </a:solidFill>
                <a:latin typeface="Georgia" panose="02040502050405020303" pitchFamily="18" charset="0"/>
              </a:rPr>
              <a:t>:</a:t>
            </a:r>
          </a:p>
          <a:p>
            <a:pPr eaLnBrk="0" hangingPunct="0">
              <a:buFontTx/>
              <a:buChar char="-"/>
            </a:pPr>
            <a:r>
              <a:rPr lang="cs-CZ" sz="2400" dirty="0" smtClean="0">
                <a:latin typeface="Georgia" panose="02040502050405020303" pitchFamily="18" charset="0"/>
              </a:rPr>
              <a:t>projednala </a:t>
            </a:r>
            <a:r>
              <a:rPr lang="cs-CZ" sz="2400" dirty="0">
                <a:latin typeface="Georgia" panose="02040502050405020303" pitchFamily="18" charset="0"/>
              </a:rPr>
              <a:t>financování dlouhodobé </a:t>
            </a:r>
            <a:r>
              <a:rPr lang="cs-CZ" sz="2400" dirty="0" smtClean="0">
                <a:latin typeface="Georgia" panose="02040502050405020303" pitchFamily="18" charset="0"/>
              </a:rPr>
              <a:t>péče</a:t>
            </a:r>
            <a:r>
              <a:rPr lang="cs-CZ" sz="2400" b="0" dirty="0" smtClean="0">
                <a:latin typeface="Georgia" panose="02040502050405020303" pitchFamily="18" charset="0"/>
              </a:rPr>
              <a:t>.</a:t>
            </a:r>
          </a:p>
          <a:p>
            <a:pPr marL="0" indent="0" eaLnBrk="0" hangingPunct="0">
              <a:buNone/>
            </a:pPr>
            <a:endParaRPr lang="cs-CZ" sz="2400" b="0" dirty="0" smtClean="0">
              <a:latin typeface="Georgia" panose="02040502050405020303" pitchFamily="18" charset="0"/>
            </a:endParaRPr>
          </a:p>
          <a:p>
            <a:pPr eaLnBrk="0" hangingPunct="0">
              <a:buFontTx/>
              <a:buChar char="-"/>
            </a:pPr>
            <a:r>
              <a:rPr lang="cs-CZ" sz="2400" b="0" dirty="0" smtClean="0">
                <a:latin typeface="Georgia" panose="02040502050405020303" pitchFamily="18" charset="0"/>
              </a:rPr>
              <a:t>ZÁVĚR</a:t>
            </a:r>
            <a:r>
              <a:rPr lang="cs-CZ" sz="2400" b="0" dirty="0">
                <a:latin typeface="Georgia" panose="02040502050405020303" pitchFamily="18" charset="0"/>
              </a:rPr>
              <a:t>: rozšiřování úhrad pomocí odbornosti 913 – všeobecná sestra v sociálních službách dle vyhlášky č. 134/1998 Sb., kterou se vydává seznam zdravotních výkonů s bodovými hodnotami, ve znění pozdějších předpisů, je </a:t>
            </a:r>
            <a:r>
              <a:rPr lang="cs-CZ" sz="2400" b="0" dirty="0" smtClean="0">
                <a:latin typeface="Georgia" panose="02040502050405020303" pitchFamily="18" charset="0"/>
              </a:rPr>
              <a:t>nekoncepční</a:t>
            </a:r>
            <a:r>
              <a:rPr lang="cs-CZ" sz="2400" b="0" dirty="0">
                <a:latin typeface="Georgia" panose="02040502050405020303" pitchFamily="18" charset="0"/>
              </a:rPr>
              <a:t>. Jednalo by se o rozšíření služeb pouze u poskytovatele v pobytových službách, což by upřednostnilo jednoho poskytovatele před druhými. </a:t>
            </a:r>
            <a:r>
              <a:rPr lang="cs-CZ" sz="2400" b="0" dirty="0" smtClean="0">
                <a:latin typeface="Georgia" panose="02040502050405020303" pitchFamily="18" charset="0"/>
              </a:rPr>
              <a:t>Ř</a:t>
            </a:r>
            <a:r>
              <a:rPr lang="cs-CZ" sz="2400" b="0" dirty="0" smtClean="0">
                <a:latin typeface="Georgia" panose="02040502050405020303" pitchFamily="18" charset="0"/>
              </a:rPr>
              <a:t>ešení </a:t>
            </a:r>
            <a:r>
              <a:rPr lang="cs-CZ" sz="2400" b="0" dirty="0">
                <a:latin typeface="Georgia" panose="02040502050405020303" pitchFamily="18" charset="0"/>
              </a:rPr>
              <a:t>je v úhradách </a:t>
            </a:r>
            <a:r>
              <a:rPr lang="cs-CZ" sz="2400" b="0" dirty="0" smtClean="0">
                <a:latin typeface="Georgia" panose="02040502050405020303" pitchFamily="18" charset="0"/>
              </a:rPr>
              <a:t>pomocí </a:t>
            </a:r>
            <a:r>
              <a:rPr lang="cs-CZ" sz="2400" b="0" dirty="0">
                <a:latin typeface="Georgia" panose="02040502050405020303" pitchFamily="18" charset="0"/>
              </a:rPr>
              <a:t>odbornosti 923 – </a:t>
            </a:r>
            <a:r>
              <a:rPr lang="cs-CZ" sz="2400" b="0" dirty="0" smtClean="0">
                <a:latin typeface="Georgia" panose="02040502050405020303" pitchFamily="18" charset="0"/>
              </a:rPr>
              <a:t>spojené s vícezdrojovým financováním </a:t>
            </a:r>
            <a:r>
              <a:rPr lang="cs-CZ" sz="2400" b="0" dirty="0">
                <a:latin typeface="Georgia" panose="02040502050405020303" pitchFamily="18" charset="0"/>
              </a:rPr>
              <a:t>a </a:t>
            </a:r>
            <a:r>
              <a:rPr lang="cs-CZ" sz="2400" b="0" dirty="0" smtClean="0">
                <a:latin typeface="Georgia" panose="02040502050405020303" pitchFamily="18" charset="0"/>
              </a:rPr>
              <a:t>kontrolou </a:t>
            </a:r>
            <a:r>
              <a:rPr lang="cs-CZ" sz="2400" b="0" dirty="0">
                <a:latin typeface="Georgia" panose="02040502050405020303" pitchFamily="18" charset="0"/>
              </a:rPr>
              <a:t>kvality poskytované péče. Zde se předpokládá spolupráce MZ a MPSV, které by podpořily změnu klíčových zákonů (o zdravotních službách, o sociálních službách, o veřejném zdravotním pojištění nebo vypracování nového zákona o dlouhodobé péči).</a:t>
            </a:r>
            <a:endParaRPr lang="cs-CZ" sz="2400" b="0" dirty="0">
              <a:solidFill>
                <a:srgbClr val="3E788E"/>
              </a:solidFill>
              <a:latin typeface="Georgia" pitchFamily="18" charset="0"/>
            </a:endParaRPr>
          </a:p>
          <a:p>
            <a:endParaRPr lang="cs-CZ" sz="2200" b="0" dirty="0">
              <a:solidFill>
                <a:srgbClr val="3E788E"/>
              </a:solidFill>
              <a:latin typeface="Georgia" pitchFamily="18" charset="0"/>
            </a:endParaRPr>
          </a:p>
        </p:txBody>
      </p:sp>
      <p:pic>
        <p:nvPicPr>
          <p:cNvPr id="9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" y="6049169"/>
            <a:ext cx="3168352" cy="8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4139952" y="6516686"/>
            <a:ext cx="576064" cy="360000"/>
          </a:xfrm>
        </p:spPr>
        <p:txBody>
          <a:bodyPr anchor="ctr" anchorCtr="1"/>
          <a:lstStyle/>
          <a:p>
            <a:pPr>
              <a:defRPr/>
            </a:pPr>
            <a:fld id="{BC58C424-5B79-4CDE-8A75-418F161F49B8}" type="slidenum">
              <a:rPr lang="cs-CZ" smtClean="0">
                <a:solidFill>
                  <a:schemeClr val="tx1"/>
                </a:solidFill>
                <a:latin typeface="Georgia" panose="02040502050405020303" pitchFamily="18" charset="0"/>
              </a:rPr>
              <a:pPr>
                <a:defRPr/>
              </a:pPr>
              <a:t>4</a:t>
            </a:fld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2280" y="6451108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latin typeface="Georgia" panose="02040502050405020303" pitchFamily="18" charset="0"/>
              </a:rPr>
              <a:t>30. 7. 2019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767" y="4768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3E788E"/>
                </a:solidFill>
                <a:latin typeface="Georgia" panose="02040502050405020303" pitchFamily="18" charset="0"/>
                <a:ea typeface="+mj-ea"/>
                <a:cs typeface="+mj-cs"/>
              </a:rPr>
              <a:t>Příspěvek k činnosti v PSNDP</a:t>
            </a:r>
          </a:p>
        </p:txBody>
      </p:sp>
    </p:spTree>
    <p:extLst>
      <p:ext uri="{BB962C8B-B14F-4D97-AF65-F5344CB8AC3E}">
        <p14:creationId xmlns:p14="http://schemas.microsoft.com/office/powerpoint/2010/main" val="42720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marL="0" indent="0" eaLnBrk="0" hangingPunct="0">
              <a:buNone/>
            </a:pPr>
            <a:r>
              <a:rPr lang="cs-CZ" sz="24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PSNDP</a:t>
            </a:r>
            <a:r>
              <a:rPr lang="cs-CZ" sz="2400" b="0" dirty="0">
                <a:solidFill>
                  <a:srgbClr val="AA1D4B"/>
                </a:solidFill>
                <a:latin typeface="Georgia" panose="02040502050405020303" pitchFamily="18" charset="0"/>
              </a:rPr>
              <a:t>:</a:t>
            </a:r>
          </a:p>
          <a:p>
            <a:pPr eaLnBrk="0" hangingPunct="0">
              <a:buFontTx/>
              <a:buChar char="-"/>
            </a:pPr>
            <a:r>
              <a:rPr lang="cs-CZ" sz="2400" dirty="0" smtClean="0">
                <a:latin typeface="Georgia" panose="02040502050405020303" pitchFamily="18" charset="0"/>
              </a:rPr>
              <a:t>navrhovala </a:t>
            </a:r>
            <a:r>
              <a:rPr lang="cs-CZ" sz="2400" dirty="0">
                <a:latin typeface="Georgia" panose="02040502050405020303" pitchFamily="18" charset="0"/>
              </a:rPr>
              <a:t>projednat zřízení dotačního titulu pro dlouhodobou péči </a:t>
            </a:r>
            <a:r>
              <a:rPr lang="cs-CZ" sz="2400" b="0" dirty="0">
                <a:latin typeface="Georgia" panose="02040502050405020303" pitchFamily="18" charset="0"/>
              </a:rPr>
              <a:t>s možnou účastí odboru evropských fondů a investičního </a:t>
            </a:r>
            <a:r>
              <a:rPr lang="cs-CZ" sz="2400" b="0" dirty="0" smtClean="0">
                <a:latin typeface="Georgia" panose="02040502050405020303" pitchFamily="18" charset="0"/>
              </a:rPr>
              <a:t>rozvoje.</a:t>
            </a:r>
          </a:p>
          <a:p>
            <a:pPr eaLnBrk="0" hangingPunct="0">
              <a:buFontTx/>
              <a:buChar char="-"/>
            </a:pPr>
            <a:r>
              <a:rPr lang="cs-CZ" sz="2400" b="0" dirty="0" smtClean="0">
                <a:latin typeface="Georgia" panose="02040502050405020303" pitchFamily="18" charset="0"/>
              </a:rPr>
              <a:t>ZÁVĚR: není mi znám.</a:t>
            </a:r>
            <a:endParaRPr lang="cs-CZ" sz="2200" b="0" dirty="0">
              <a:solidFill>
                <a:srgbClr val="3E788E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9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" y="6049169"/>
            <a:ext cx="3168352" cy="8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4139952" y="6516686"/>
            <a:ext cx="576064" cy="360000"/>
          </a:xfrm>
        </p:spPr>
        <p:txBody>
          <a:bodyPr anchor="ctr" anchorCtr="1"/>
          <a:lstStyle/>
          <a:p>
            <a:pPr>
              <a:defRPr/>
            </a:pPr>
            <a:fld id="{BC58C424-5B79-4CDE-8A75-418F161F49B8}" type="slidenum">
              <a:rPr lang="cs-CZ" smtClean="0">
                <a:solidFill>
                  <a:schemeClr val="tx1"/>
                </a:solidFill>
                <a:latin typeface="Georgia" panose="02040502050405020303" pitchFamily="18" charset="0"/>
              </a:rPr>
              <a:pPr>
                <a:defRPr/>
              </a:pPr>
              <a:t>5</a:t>
            </a:fld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2280" y="6451108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latin typeface="Georgia" panose="02040502050405020303" pitchFamily="18" charset="0"/>
              </a:rPr>
              <a:t>30. 7. 2019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" y="4768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3E788E"/>
                </a:solidFill>
                <a:latin typeface="Georgia" panose="02040502050405020303" pitchFamily="18" charset="0"/>
                <a:ea typeface="+mj-ea"/>
                <a:cs typeface="+mj-cs"/>
              </a:rPr>
              <a:t>Příspěvek k činnosti v PSNDP</a:t>
            </a:r>
          </a:p>
        </p:txBody>
      </p:sp>
    </p:spTree>
    <p:extLst>
      <p:ext uri="{BB962C8B-B14F-4D97-AF65-F5344CB8AC3E}">
        <p14:creationId xmlns:p14="http://schemas.microsoft.com/office/powerpoint/2010/main" val="740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eaLnBrk="0" hangingPunct="0">
              <a:buNone/>
            </a:pPr>
            <a:r>
              <a:rPr lang="cs-CZ" sz="40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PSNDP</a:t>
            </a:r>
            <a:r>
              <a:rPr lang="cs-CZ" sz="4000" b="0" dirty="0">
                <a:solidFill>
                  <a:srgbClr val="AA1D4B"/>
                </a:solidFill>
                <a:latin typeface="Georgia" panose="02040502050405020303" pitchFamily="18" charset="0"/>
              </a:rPr>
              <a:t>:</a:t>
            </a:r>
          </a:p>
          <a:p>
            <a:pPr eaLnBrk="0" hangingPunct="0">
              <a:buFontTx/>
              <a:buChar char="-"/>
            </a:pPr>
            <a:r>
              <a:rPr lang="cs-CZ" sz="4000" dirty="0" smtClean="0">
                <a:latin typeface="Georgia" panose="02040502050405020303" pitchFamily="18" charset="0"/>
              </a:rPr>
              <a:t>projednala </a:t>
            </a:r>
            <a:r>
              <a:rPr lang="cs-CZ" sz="4000" dirty="0">
                <a:latin typeface="Georgia" panose="02040502050405020303" pitchFamily="18" charset="0"/>
              </a:rPr>
              <a:t>naplnění akčního plánu</a:t>
            </a:r>
            <a:r>
              <a:rPr lang="cs-CZ" sz="4000" b="0" dirty="0">
                <a:latin typeface="Georgia" panose="02040502050405020303" pitchFamily="18" charset="0"/>
              </a:rPr>
              <a:t> č. 8 pro implementaci Národní strategie Zdraví 2020 </a:t>
            </a:r>
            <a:r>
              <a:rPr lang="cs-CZ" sz="4000" dirty="0">
                <a:latin typeface="Georgia" panose="02040502050405020303" pitchFamily="18" charset="0"/>
              </a:rPr>
              <a:t>zaměřeného na zvýšení kvality, dostupnosti a efektivity následné, dlouhodobé a domácí </a:t>
            </a:r>
            <a:r>
              <a:rPr lang="cs-CZ" sz="4000" dirty="0" smtClean="0">
                <a:latin typeface="Georgia" panose="02040502050405020303" pitchFamily="18" charset="0"/>
              </a:rPr>
              <a:t>péče</a:t>
            </a:r>
            <a:r>
              <a:rPr lang="cs-CZ" sz="4000" b="0" dirty="0" smtClean="0">
                <a:latin typeface="Georgia" panose="02040502050405020303" pitchFamily="18" charset="0"/>
              </a:rPr>
              <a:t>.</a:t>
            </a:r>
          </a:p>
          <a:p>
            <a:pPr marL="0" indent="0" eaLnBrk="0" hangingPunct="0">
              <a:buNone/>
            </a:pPr>
            <a:r>
              <a:rPr lang="cs-CZ" sz="4000" b="0" dirty="0" smtClean="0">
                <a:latin typeface="Georgia" panose="02040502050405020303" pitchFamily="18" charset="0"/>
              </a:rPr>
              <a:t> </a:t>
            </a:r>
          </a:p>
          <a:p>
            <a:pPr eaLnBrk="0" hangingPunct="0">
              <a:buFontTx/>
              <a:buChar char="-"/>
            </a:pPr>
            <a:r>
              <a:rPr lang="cs-CZ" sz="4000" b="0" dirty="0" smtClean="0">
                <a:latin typeface="Georgia" panose="02040502050405020303" pitchFamily="18" charset="0"/>
              </a:rPr>
              <a:t>ZÁVĚR</a:t>
            </a:r>
            <a:r>
              <a:rPr lang="cs-CZ" sz="4000" b="0" dirty="0">
                <a:latin typeface="Georgia" panose="02040502050405020303" pitchFamily="18" charset="0"/>
              </a:rPr>
              <a:t>: Pro naplnění akčního plánu byly předloženy 3 priority</a:t>
            </a:r>
            <a:r>
              <a:rPr lang="cs-CZ" sz="4000" b="0" dirty="0" smtClean="0">
                <a:latin typeface="Georgia" panose="02040502050405020303" pitchFamily="18" charset="0"/>
              </a:rPr>
              <a:t>: </a:t>
            </a:r>
            <a:r>
              <a:rPr lang="cs-CZ" sz="4000" dirty="0" smtClean="0">
                <a:latin typeface="Georgia" panose="02040502050405020303" pitchFamily="18" charset="0"/>
              </a:rPr>
              <a:t>tvorba </a:t>
            </a:r>
            <a:r>
              <a:rPr lang="cs-CZ" sz="4000" dirty="0">
                <a:latin typeface="Georgia" panose="02040502050405020303" pitchFamily="18" charset="0"/>
              </a:rPr>
              <a:t>již zmiňovaného metodického opatření </a:t>
            </a:r>
            <a:r>
              <a:rPr lang="cs-CZ" sz="4000" b="0" dirty="0">
                <a:latin typeface="Georgia" panose="02040502050405020303" pitchFamily="18" charset="0"/>
              </a:rPr>
              <a:t>„Koncepce následné a dlouhodobé zdravotní péče“, </a:t>
            </a:r>
            <a:r>
              <a:rPr lang="cs-CZ" sz="4000" dirty="0" smtClean="0">
                <a:latin typeface="Georgia" panose="02040502050405020303" pitchFamily="18" charset="0"/>
              </a:rPr>
              <a:t>definice </a:t>
            </a:r>
            <a:r>
              <a:rPr lang="cs-CZ" sz="4000" dirty="0">
                <a:latin typeface="Georgia" panose="02040502050405020303" pitchFamily="18" charset="0"/>
              </a:rPr>
              <a:t>pravidel pro setrvání v systému následné a dlouhodobé zdravotní péče</a:t>
            </a:r>
            <a:r>
              <a:rPr lang="cs-CZ" sz="4000" b="0" dirty="0">
                <a:latin typeface="Georgia" panose="02040502050405020303" pitchFamily="18" charset="0"/>
              </a:rPr>
              <a:t> (jedná se o detailní popis stávajícího stavu následné a dlouhodobé péče ve zdravotnických zařízeních včetně statistiky – kolik je lůžek pro následnou a dlouhodobou péči, jejich výtěžnost, kolik je zařízení následné a dlouhodobé péče</a:t>
            </a:r>
            <a:r>
              <a:rPr lang="cs-CZ" sz="4000" b="0" dirty="0" smtClean="0">
                <a:latin typeface="Georgia" panose="02040502050405020303" pitchFamily="18" charset="0"/>
              </a:rPr>
              <a:t>), následné</a:t>
            </a:r>
            <a:r>
              <a:rPr lang="cs-CZ" sz="4000" dirty="0" smtClean="0">
                <a:latin typeface="Georgia" panose="02040502050405020303" pitchFamily="18" charset="0"/>
              </a:rPr>
              <a:t> </a:t>
            </a:r>
            <a:r>
              <a:rPr lang="cs-CZ" sz="4000" dirty="0">
                <a:latin typeface="Georgia" panose="02040502050405020303" pitchFamily="18" charset="0"/>
              </a:rPr>
              <a:t>propojení zdravotní a sociální dlouhodobé péče</a:t>
            </a:r>
            <a:r>
              <a:rPr lang="cs-CZ" sz="4000" b="0" dirty="0">
                <a:latin typeface="Georgia" panose="02040502050405020303" pitchFamily="18" charset="0"/>
              </a:rPr>
              <a:t> ve všech oblastech – financování, kontrola kvality poskytovaných služeb, sociální péče</a:t>
            </a:r>
            <a:r>
              <a:rPr lang="cs-CZ" sz="4000" b="0" dirty="0" smtClean="0">
                <a:latin typeface="Georgia" panose="02040502050405020303" pitchFamily="18" charset="0"/>
              </a:rPr>
              <a:t>. Tyto </a:t>
            </a:r>
            <a:r>
              <a:rPr lang="cs-CZ" sz="4000" b="0" dirty="0">
                <a:latin typeface="Georgia" panose="02040502050405020303" pitchFamily="18" charset="0"/>
              </a:rPr>
              <a:t>priority byly v říjnu 2018 odsouhlaseny a měli by být naplněny do roku 2020, přičemž propojení zdravotní a sociální dlouhodobé péče bude mít realizaci delší.</a:t>
            </a:r>
          </a:p>
          <a:p>
            <a:endParaRPr lang="cs-CZ" sz="2200" b="0" dirty="0" smtClean="0">
              <a:solidFill>
                <a:srgbClr val="3E788E"/>
              </a:solidFill>
              <a:latin typeface="Georgia" pitchFamily="18" charset="0"/>
            </a:endParaRPr>
          </a:p>
          <a:p>
            <a:endParaRPr lang="cs-CZ" sz="2200" dirty="0" smtClean="0">
              <a:solidFill>
                <a:srgbClr val="AA1D4B"/>
              </a:solidFill>
              <a:latin typeface="Georgia" panose="02040502050405020303" pitchFamily="18" charset="0"/>
            </a:endParaRPr>
          </a:p>
          <a:p>
            <a:endParaRPr lang="cs-CZ" sz="22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200" b="0" dirty="0">
              <a:solidFill>
                <a:srgbClr val="3E788E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9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" y="6049169"/>
            <a:ext cx="3168352" cy="8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4139952" y="6516686"/>
            <a:ext cx="576064" cy="360000"/>
          </a:xfrm>
        </p:spPr>
        <p:txBody>
          <a:bodyPr anchor="ctr" anchorCtr="1"/>
          <a:lstStyle/>
          <a:p>
            <a:pPr>
              <a:defRPr/>
            </a:pPr>
            <a:fld id="{BC58C424-5B79-4CDE-8A75-418F161F49B8}" type="slidenum">
              <a:rPr lang="cs-CZ" smtClean="0">
                <a:solidFill>
                  <a:schemeClr val="tx1"/>
                </a:solidFill>
                <a:latin typeface="Georgia" panose="02040502050405020303" pitchFamily="18" charset="0"/>
              </a:rPr>
              <a:pPr>
                <a:defRPr/>
              </a:pPr>
              <a:t>6</a:t>
            </a:fld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2280" y="6451108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latin typeface="Georgia" panose="02040502050405020303" pitchFamily="18" charset="0"/>
              </a:rPr>
              <a:t>30. 7. 2019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" y="2983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3E788E"/>
                </a:solidFill>
                <a:latin typeface="Georgia" panose="02040502050405020303" pitchFamily="18" charset="0"/>
                <a:ea typeface="+mj-ea"/>
                <a:cs typeface="+mj-cs"/>
              </a:rPr>
              <a:t>Příspěvek k činnosti v PSNDP</a:t>
            </a:r>
          </a:p>
        </p:txBody>
      </p:sp>
    </p:spTree>
    <p:extLst>
      <p:ext uri="{BB962C8B-B14F-4D97-AF65-F5344CB8AC3E}">
        <p14:creationId xmlns:p14="http://schemas.microsoft.com/office/powerpoint/2010/main" val="368764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eaLnBrk="0" hangingPunct="0">
              <a:buNone/>
            </a:pPr>
            <a:r>
              <a:rPr lang="cs-CZ" sz="2700" b="0" dirty="0" smtClean="0">
                <a:solidFill>
                  <a:srgbClr val="AA1D4B"/>
                </a:solidFill>
                <a:latin typeface="Georgia" panose="02040502050405020303" pitchFamily="18" charset="0"/>
              </a:rPr>
              <a:t>PSNDP</a:t>
            </a:r>
            <a:r>
              <a:rPr lang="cs-CZ" sz="2700" b="0" dirty="0">
                <a:solidFill>
                  <a:srgbClr val="AA1D4B"/>
                </a:solidFill>
                <a:latin typeface="Georgia" panose="02040502050405020303" pitchFamily="18" charset="0"/>
              </a:rPr>
              <a:t>:</a:t>
            </a:r>
          </a:p>
          <a:p>
            <a:pPr eaLnBrk="0" hangingPunct="0">
              <a:buFontTx/>
              <a:buChar char="-"/>
            </a:pPr>
            <a:r>
              <a:rPr lang="cs-CZ" sz="2700" dirty="0" smtClean="0">
                <a:latin typeface="Georgia" panose="02040502050405020303" pitchFamily="18" charset="0"/>
              </a:rPr>
              <a:t>navrhla </a:t>
            </a:r>
            <a:r>
              <a:rPr lang="cs-CZ" sz="2700" dirty="0">
                <a:latin typeface="Georgia" panose="02040502050405020303" pitchFamily="18" charset="0"/>
              </a:rPr>
              <a:t>změnu definice následné lůžkové péče v § 9 odst. 2 písm. c) zákona č. 372/2011 Sb.</a:t>
            </a:r>
            <a:r>
              <a:rPr lang="cs-CZ" sz="2700" b="0" dirty="0">
                <a:latin typeface="Georgia" panose="02040502050405020303" pitchFamily="18" charset="0"/>
              </a:rPr>
              <a:t>, o zdravotních službách, která je dle závěru pracovní skupiny nezbytná, bude sloužit jako první krok ke změně definice dlouhodobé péče. Vystihuje kritéria potřebnosti současné doby a terénu</a:t>
            </a:r>
            <a:r>
              <a:rPr lang="cs-CZ" sz="2700" b="0" dirty="0" smtClean="0">
                <a:latin typeface="Georgia" panose="02040502050405020303" pitchFamily="18" charset="0"/>
              </a:rPr>
              <a:t>.</a:t>
            </a:r>
          </a:p>
          <a:p>
            <a:pPr eaLnBrk="0" hangingPunct="0">
              <a:buFontTx/>
              <a:buChar char="-"/>
            </a:pPr>
            <a:r>
              <a:rPr lang="cs-CZ" sz="2700" b="0" dirty="0">
                <a:latin typeface="Georgia" panose="02040502050405020303" pitchFamily="18" charset="0"/>
              </a:rPr>
              <a:t>§ 9, odst. 2, následná lůžková péče, která je poskytována pacientovi, u kterého byla stanovena základní diagnóza a </a:t>
            </a:r>
            <a:r>
              <a:rPr lang="cs-CZ" sz="2700" b="0" dirty="0">
                <a:solidFill>
                  <a:srgbClr val="FF0000"/>
                </a:solidFill>
                <a:latin typeface="Georgia" panose="02040502050405020303" pitchFamily="18" charset="0"/>
              </a:rPr>
              <a:t>došlo ke stabilizaci jeho zdravotního stavu, náhlé nemoci nebo zhoršené chronické nemoci a jeho zdravotní stav vyžaduje poskytování další léčebné péče anebo léčebné rehabilitační péče, popřípadě poskytnutí dalších plánovaných zdravotních výkonů anebo je částečně nebo úplně závislý na podpoře základních  životních funkcí; následná lůžková péče je poskytována jako jednooborová, víceoborová nebo následná intenzivní</a:t>
            </a:r>
            <a:r>
              <a:rPr lang="cs-CZ" sz="2700" b="0" dirty="0">
                <a:latin typeface="Georgia" panose="02040502050405020303" pitchFamily="18" charset="0"/>
              </a:rPr>
              <a:t>,</a:t>
            </a:r>
          </a:p>
          <a:p>
            <a:pPr eaLnBrk="0" hangingPunct="0">
              <a:buFontTx/>
              <a:buChar char="-"/>
            </a:pPr>
            <a:r>
              <a:rPr lang="cs-CZ" sz="2700" b="0" dirty="0" smtClean="0">
                <a:latin typeface="Georgia" panose="02040502050405020303" pitchFamily="18" charset="0"/>
              </a:rPr>
              <a:t>Úprava </a:t>
            </a:r>
            <a:r>
              <a:rPr lang="cs-CZ" sz="2700" b="0" dirty="0">
                <a:latin typeface="Georgia" panose="02040502050405020303" pitchFamily="18" charset="0"/>
              </a:rPr>
              <a:t>umožňuje zdravotnickým zařízením poskytovat péči jednooborově nebo více oborově pacientům, kteří potřebují celodenní lékařskou a ošetřovatelskou péči a tudíž nejsou schopni pobytu ve vlastním sociálním prostředí bez odborné pomoci nebo s pomocí domácí péče a mají potenciál ke zlepšení jejich zdravotního stavu. Úprava umožňuje existenci následné lůžkové péče tak, jak je dnes ve skutečnosti ve zdravotnickém systému prováděna. Zároveň svým textem umožňuje hospitalizaci pacienta přímo z domácího prostředí ve zdravotnických zařízeních následné lůžkové péče. Úprava reflektuje i pracoviště následné intenzivní péče. </a:t>
            </a:r>
          </a:p>
          <a:p>
            <a:pPr eaLnBrk="0" hangingPunct="0">
              <a:buFontTx/>
              <a:buChar char="-"/>
            </a:pPr>
            <a:r>
              <a:rPr lang="cs-CZ" sz="2700" b="0" dirty="0" smtClean="0">
                <a:latin typeface="Georgia" panose="02040502050405020303" pitchFamily="18" charset="0"/>
              </a:rPr>
              <a:t>Na </a:t>
            </a:r>
            <a:r>
              <a:rPr lang="cs-CZ" sz="2700" b="0" dirty="0">
                <a:latin typeface="Georgia" panose="02040502050405020303" pitchFamily="18" charset="0"/>
              </a:rPr>
              <a:t>základě požadavku o doplnění odůvodnění navrhované úpravy NRZP ČR </a:t>
            </a:r>
            <a:r>
              <a:rPr lang="cs-CZ" sz="2700" b="0" dirty="0" smtClean="0">
                <a:latin typeface="Georgia" panose="02040502050405020303" pitchFamily="18" charset="0"/>
              </a:rPr>
              <a:t>navrhla </a:t>
            </a:r>
            <a:r>
              <a:rPr lang="cs-CZ" sz="2700" b="0" dirty="0">
                <a:latin typeface="Georgia" panose="02040502050405020303" pitchFamily="18" charset="0"/>
              </a:rPr>
              <a:t>projednat poskytnutí dalších plánovaných zdravotních výkonů se zdravotními pojišťovnami a závěry jednání doplnit do odůvodnění definice § 9 odst. 2 následná lůžková péče. Dále NRZP ČR </a:t>
            </a:r>
            <a:r>
              <a:rPr lang="cs-CZ" sz="2700" b="0" dirty="0" smtClean="0">
                <a:latin typeface="Georgia" panose="02040502050405020303" pitchFamily="18" charset="0"/>
              </a:rPr>
              <a:t>navrhla </a:t>
            </a:r>
            <a:r>
              <a:rPr lang="cs-CZ" sz="2700" b="0" dirty="0">
                <a:latin typeface="Georgia" panose="02040502050405020303" pitchFamily="18" charset="0"/>
              </a:rPr>
              <a:t>doplnit do odůvodnění definice § 9 odst. 2, že je třeba současně novelizovat dvě prováděcí vyhlášky zákona č. 372/2011 Sb., o zdravotních službách, a to vyhlášku č. 99/2012 Sb., o požadavcích na minimální personální zabezpečení zdravotních služeb, kde je třeba rozšířit personální zabezpečení u následné lůžkové péče, včetně vyhlášky č. 92/2012 Sb., o požadavcích na minimální technické a věcné vybavení zdravotnických zařízení a kontaktních pracovišť domácí péče.</a:t>
            </a:r>
          </a:p>
          <a:p>
            <a:pPr eaLnBrk="0" hangingPunct="0">
              <a:buFontTx/>
              <a:buChar char="-"/>
            </a:pPr>
            <a:r>
              <a:rPr lang="cs-CZ" sz="2700" b="0" dirty="0" smtClean="0">
                <a:latin typeface="Georgia" panose="02040502050405020303" pitchFamily="18" charset="0"/>
              </a:rPr>
              <a:t>Úprava by měla být </a:t>
            </a:r>
            <a:r>
              <a:rPr lang="cs-CZ" sz="2700" b="0" dirty="0">
                <a:latin typeface="Georgia" panose="02040502050405020303" pitchFamily="18" charset="0"/>
              </a:rPr>
              <a:t>součástí </a:t>
            </a:r>
            <a:r>
              <a:rPr lang="cs-CZ" sz="2700" b="0" dirty="0" smtClean="0">
                <a:latin typeface="Georgia" panose="02040502050405020303" pitchFamily="18" charset="0"/>
              </a:rPr>
              <a:t>plánované novely </a:t>
            </a:r>
            <a:r>
              <a:rPr lang="cs-CZ" sz="2700" b="0" dirty="0">
                <a:latin typeface="Georgia" panose="02040502050405020303" pitchFamily="18" charset="0"/>
              </a:rPr>
              <a:t>zákona č. 372/2011 Sb., o zdravotních službách.</a:t>
            </a:r>
          </a:p>
          <a:p>
            <a:pPr marL="0" indent="0">
              <a:buNone/>
            </a:pPr>
            <a:endParaRPr lang="cs-CZ" sz="2200" dirty="0" smtClean="0">
              <a:solidFill>
                <a:srgbClr val="AA1D4B"/>
              </a:solidFill>
              <a:latin typeface="Georgia" panose="02040502050405020303" pitchFamily="18" charset="0"/>
            </a:endParaRPr>
          </a:p>
          <a:p>
            <a:endParaRPr lang="cs-CZ" sz="22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200" b="0" dirty="0">
              <a:solidFill>
                <a:srgbClr val="3E788E"/>
              </a:solidFill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9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" y="6049169"/>
            <a:ext cx="3168352" cy="8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4139952" y="6516686"/>
            <a:ext cx="576064" cy="360000"/>
          </a:xfrm>
        </p:spPr>
        <p:txBody>
          <a:bodyPr anchor="ctr" anchorCtr="1"/>
          <a:lstStyle/>
          <a:p>
            <a:pPr>
              <a:defRPr/>
            </a:pPr>
            <a:fld id="{BC58C424-5B79-4CDE-8A75-418F161F49B8}" type="slidenum">
              <a:rPr lang="cs-CZ" smtClean="0">
                <a:solidFill>
                  <a:schemeClr val="tx1"/>
                </a:solidFill>
                <a:latin typeface="Georgia" panose="02040502050405020303" pitchFamily="18" charset="0"/>
              </a:rPr>
              <a:pPr>
                <a:defRPr/>
              </a:pPr>
              <a:t>7</a:t>
            </a:fld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092280" y="6451108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latin typeface="Georgia" panose="02040502050405020303" pitchFamily="18" charset="0"/>
              </a:rPr>
              <a:t>30. 7. 2019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" y="2983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3E788E"/>
                </a:solidFill>
                <a:latin typeface="Georgia" panose="02040502050405020303" pitchFamily="18" charset="0"/>
                <a:ea typeface="+mj-ea"/>
                <a:cs typeface="+mj-cs"/>
              </a:rPr>
              <a:t>Příspěvek k činnosti v PSNDP</a:t>
            </a:r>
          </a:p>
        </p:txBody>
      </p:sp>
    </p:spTree>
    <p:extLst>
      <p:ext uri="{BB962C8B-B14F-4D97-AF65-F5344CB8AC3E}">
        <p14:creationId xmlns:p14="http://schemas.microsoft.com/office/powerpoint/2010/main" val="47145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704301" y="2636912"/>
            <a:ext cx="7918648" cy="2810743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4" name="Podnadpis 3"/>
          <p:cNvSpPr>
            <a:spLocks noGrp="1"/>
          </p:cNvSpPr>
          <p:nvPr>
            <p:ph idx="1"/>
          </p:nvPr>
        </p:nvSpPr>
        <p:spPr>
          <a:xfrm>
            <a:off x="22725" y="6093296"/>
            <a:ext cx="3829195" cy="720080"/>
          </a:xfrm>
        </p:spPr>
        <p:txBody>
          <a:bodyPr>
            <a:normAutofit fontScale="55000" lnSpcReduction="20000"/>
          </a:bodyPr>
          <a:lstStyle/>
          <a:p>
            <a:pPr algn="l"/>
            <a:endParaRPr lang="cs-CZ" sz="1100" dirty="0" smtClean="0">
              <a:latin typeface="Georgia" panose="02040502050405020303" pitchFamily="18" charset="0"/>
            </a:endParaRPr>
          </a:p>
          <a:p>
            <a:pPr algn="l"/>
            <a:r>
              <a:rPr lang="cs-CZ" sz="1400" dirty="0" smtClean="0">
                <a:latin typeface="Georgia" panose="02040502050405020303" pitchFamily="18" charset="0"/>
              </a:rPr>
              <a:t>Mgr. Jitka Pelikánová</a:t>
            </a:r>
          </a:p>
          <a:p>
            <a:pPr algn="l"/>
            <a:r>
              <a:rPr lang="cs-CZ" sz="1400" dirty="0" smtClean="0">
                <a:effectLst/>
                <a:latin typeface="Georgia" panose="02040502050405020303" pitchFamily="18" charset="0"/>
              </a:rPr>
              <a:t>Legislativní odbor NRZP ČR</a:t>
            </a:r>
          </a:p>
          <a:p>
            <a:r>
              <a:rPr lang="cs-CZ" sz="1400" dirty="0" smtClean="0">
                <a:latin typeface="Georgia" panose="02040502050405020303" pitchFamily="18" charset="0"/>
              </a:rPr>
              <a:t>Člen  PSNDP</a:t>
            </a:r>
            <a:endParaRPr lang="cs-CZ" sz="1400" dirty="0" smtClean="0">
              <a:effectLst/>
              <a:latin typeface="Georgia" panose="02040502050405020303" pitchFamily="18" charset="0"/>
            </a:endParaRPr>
          </a:p>
          <a:p>
            <a:pPr algn="r"/>
            <a:r>
              <a:rPr lang="cs-CZ" sz="1400" dirty="0" smtClean="0">
                <a:latin typeface="Georgia" panose="02040502050405020303" pitchFamily="18" charset="0"/>
              </a:rPr>
              <a:t>Ministerstvo zdravotnictví, 30. července 2019</a:t>
            </a:r>
            <a:endParaRPr lang="cs-CZ" sz="1400" dirty="0" smtClean="0">
              <a:effectLst/>
              <a:latin typeface="Georgia" panose="02040502050405020303" pitchFamily="18" charset="0"/>
            </a:endParaRPr>
          </a:p>
          <a:p>
            <a:endParaRPr lang="cs-CZ" sz="1100" dirty="0"/>
          </a:p>
        </p:txBody>
      </p:sp>
      <p:pic>
        <p:nvPicPr>
          <p:cNvPr id="1028" name="Obrázek 4" descr="logo NRZP Č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058150" cy="2044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4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S">
  <a:themeElements>
    <a:clrScheme name="FS">
      <a:dk1>
        <a:srgbClr val="000000"/>
      </a:dk1>
      <a:lt1>
        <a:srgbClr val="F2F2F2"/>
      </a:lt1>
      <a:dk2>
        <a:srgbClr val="595959"/>
      </a:dk2>
      <a:lt2>
        <a:srgbClr val="FFFFFF"/>
      </a:lt2>
      <a:accent1>
        <a:srgbClr val="AA1D4B"/>
      </a:accent1>
      <a:accent2>
        <a:srgbClr val="3E788E"/>
      </a:accent2>
      <a:accent3>
        <a:srgbClr val="AA1D4B"/>
      </a:accent3>
      <a:accent4>
        <a:srgbClr val="3E788E"/>
      </a:accent4>
      <a:accent5>
        <a:srgbClr val="AA1D4B"/>
      </a:accent5>
      <a:accent6>
        <a:srgbClr val="3E788E"/>
      </a:accent6>
      <a:hlink>
        <a:srgbClr val="AA1D4B"/>
      </a:hlink>
      <a:folHlink>
        <a:srgbClr val="AA1D4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PRESENTACE_VP_ředitele OFS_NÁVRH</Template>
  <TotalTime>426</TotalTime>
  <Words>880</Words>
  <Application>Microsoft Office PowerPoint</Application>
  <PresentationFormat>Předvádění na obrazovce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FS</vt:lpstr>
      <vt:lpstr>Příspěvek k činnosti v PSNDP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Implementace úmluvy OSN  o právech osob se zdravotním postižením v České republice  z pohledu NRZP ČR</dc:title>
  <dc:creator>Mgr. Jitka Pelikánová</dc:creator>
  <cp:lastModifiedBy>Mgr. Jitka Pelikánová</cp:lastModifiedBy>
  <cp:revision>168</cp:revision>
  <dcterms:created xsi:type="dcterms:W3CDTF">2017-05-19T06:56:42Z</dcterms:created>
  <dcterms:modified xsi:type="dcterms:W3CDTF">2019-07-30T13:10:09Z</dcterms:modified>
</cp:coreProperties>
</file>