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handoutMasterIdLst>
    <p:handoutMasterId r:id="rId14"/>
  </p:handoutMasterIdLst>
  <p:sldIdLst>
    <p:sldId id="310" r:id="rId2"/>
    <p:sldId id="374" r:id="rId3"/>
    <p:sldId id="375" r:id="rId4"/>
    <p:sldId id="376" r:id="rId5"/>
    <p:sldId id="377" r:id="rId6"/>
    <p:sldId id="378" r:id="rId7"/>
    <p:sldId id="379" r:id="rId8"/>
    <p:sldId id="382" r:id="rId9"/>
    <p:sldId id="380" r:id="rId10"/>
    <p:sldId id="381" r:id="rId11"/>
    <p:sldId id="383" r:id="rId12"/>
  </p:sldIdLst>
  <p:sldSz cx="9144000" cy="6858000" type="screen4x3"/>
  <p:notesSz cx="6735763" cy="9866313"/>
  <p:custDataLst>
    <p:tags r:id="rId15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7F3D"/>
    <a:srgbClr val="59ADC7"/>
    <a:srgbClr val="DF8017"/>
    <a:srgbClr val="004F8A"/>
    <a:srgbClr val="00539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4" autoAdjust="0"/>
    <p:restoredTop sz="94674"/>
  </p:normalViewPr>
  <p:slideViewPr>
    <p:cSldViewPr>
      <p:cViewPr varScale="1">
        <p:scale>
          <a:sx n="127" d="100"/>
          <a:sy n="127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7B6EA-919D-429C-8749-4E756D18A5AE}" type="datetimeFigureOut">
              <a:rPr lang="cs-CZ" smtClean="0"/>
              <a:t>30.7.2019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977F7-54FD-4C0A-97D3-B6948A03EE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796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9076D-C3C3-425C-A9CA-AD8C3A64E756}" type="datetimeFigureOut">
              <a:rPr lang="cs-CZ" smtClean="0"/>
              <a:t>30.7.2019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D3C2D-6975-4BC1-BC4C-2E89F27335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09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C2D-6975-4BC1-BC4C-2E89F273358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697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C2D-6975-4BC1-BC4C-2E89F273358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265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C2D-6975-4BC1-BC4C-2E89F273358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6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C2D-6975-4BC1-BC4C-2E89F273358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36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C2D-6975-4BC1-BC4C-2E89F273358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649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C2D-6975-4BC1-BC4C-2E89F273358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31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C2D-6975-4BC1-BC4C-2E89F273358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663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C2D-6975-4BC1-BC4C-2E89F273358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91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C2D-6975-4BC1-BC4C-2E89F273358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706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C2D-6975-4BC1-BC4C-2E89F273358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161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C2D-6975-4BC1-BC4C-2E89F273358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61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4F555-A473-4C77-A002-961C54C8D6B5}" type="datetimeFigureOut">
              <a:rPr lang="cs-CZ" smtClean="0"/>
              <a:pPr>
                <a:defRPr/>
              </a:pPr>
              <a:t>30.7.2019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FC02F-0537-4006-9CBC-B54576D547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45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69322-D5C1-4D04-9A42-2495005E1DD4}" type="datetimeFigureOut">
              <a:rPr lang="cs-CZ" smtClean="0"/>
              <a:pPr>
                <a:defRPr/>
              </a:pPr>
              <a:t>30.7.2019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9A5E9-CCD2-4BEE-86A3-3F0D6338F71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97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9B414-0451-4641-AB94-846BCD24D2AE}" type="datetimeFigureOut">
              <a:rPr lang="cs-CZ" smtClean="0"/>
              <a:pPr>
                <a:defRPr/>
              </a:pPr>
              <a:t>30.7.2019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84546-CDC8-4DCD-8250-5977E95FD84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9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A1B1F9-AAEB-464F-9F97-0799F1FA765E}" type="datetimeFigureOut">
              <a:rPr lang="cs-CZ" smtClean="0"/>
              <a:pPr>
                <a:defRPr/>
              </a:pPr>
              <a:t>30.7.2019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ABDAC-0D61-4A31-A060-70FAFCEDBDC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5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1A8F4-8C02-4B96-8E15-9A73DA553606}" type="datetimeFigureOut">
              <a:rPr lang="cs-CZ" smtClean="0"/>
              <a:pPr>
                <a:defRPr/>
              </a:pPr>
              <a:t>30.7.2019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95708-0CB5-4652-B31E-8F169477EB4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16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250AE3-F318-4A3D-9F08-7F245F228C59}" type="datetimeFigureOut">
              <a:rPr lang="cs-CZ" smtClean="0"/>
              <a:pPr>
                <a:defRPr/>
              </a:pPr>
              <a:t>30.7.2019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9CDEF-BCB7-4270-855F-ADD3642EE4B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60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224D43-8062-40AF-98C4-F4C42E5033E2}" type="datetimeFigureOut">
              <a:rPr lang="cs-CZ" smtClean="0"/>
              <a:pPr>
                <a:defRPr/>
              </a:pPr>
              <a:t>30.7.2019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1A99A-EA35-4366-947E-4932281E91D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61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0D5D64-3921-4CBF-A859-8047F5F9FE7C}" type="datetimeFigureOut">
              <a:rPr lang="cs-CZ" smtClean="0"/>
              <a:pPr>
                <a:defRPr/>
              </a:pPr>
              <a:t>30.7.2019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3131A-06EF-4957-B7B4-D03AD017F7F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50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7B9E9B-EBC8-44AB-BC1D-3C33095C6A47}" type="datetimeFigureOut">
              <a:rPr lang="cs-CZ" smtClean="0"/>
              <a:pPr>
                <a:defRPr/>
              </a:pPr>
              <a:t>30.7.2019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4C5B3-35F1-459A-8FEE-D49843A8CF0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37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D77BD2-27F8-4200-BB1F-B6A479F002F8}" type="datetimeFigureOut">
              <a:rPr lang="cs-CZ" smtClean="0"/>
              <a:pPr>
                <a:defRPr/>
              </a:pPr>
              <a:t>30.7.2019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3CE2-65BE-4369-976C-5FEAF35091C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15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BDB66B-AD75-42D0-AF39-945B45491BBE}" type="datetimeFigureOut">
              <a:rPr lang="cs-CZ" smtClean="0"/>
              <a:pPr>
                <a:defRPr/>
              </a:pPr>
              <a:t>30.7.2019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27A62-EB57-438F-A8EB-D542FBD246A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24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ECEEC5-6CEF-4571-BF09-F6ED46073927}" type="datetimeFigureOut">
              <a:rPr lang="cs-CZ" smtClean="0"/>
              <a:pPr>
                <a:defRPr/>
              </a:pPr>
              <a:t>30.7.2019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183725-A425-41E0-839C-DA23DAB19E1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90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ovéPole 4"/>
          <p:cNvSpPr txBox="1">
            <a:spLocks noChangeArrowheads="1"/>
          </p:cNvSpPr>
          <p:nvPr/>
        </p:nvSpPr>
        <p:spPr bwMode="auto">
          <a:xfrm>
            <a:off x="12824" y="4981204"/>
            <a:ext cx="64817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 dirty="0" smtClean="0"/>
              <a:t>Možnosti </a:t>
            </a:r>
            <a:r>
              <a:rPr lang="cs-CZ" sz="3600" b="1" dirty="0"/>
              <a:t>řešení LTC </a:t>
            </a:r>
          </a:p>
          <a:p>
            <a:endParaRPr lang="cs-CZ" sz="1200" b="1" dirty="0"/>
          </a:p>
          <a:p>
            <a:endParaRPr lang="cs-CZ" sz="4000" b="1" dirty="0">
              <a:solidFill>
                <a:srgbClr val="EB7F3D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612265" y="3337560"/>
          <a:ext cx="5919470" cy="182880"/>
        </p:xfrm>
        <a:graphic>
          <a:graphicData uri="http://schemas.openxmlformats.org/drawingml/2006/table">
            <a:tbl>
              <a:tblPr/>
              <a:tblGrid>
                <a:gridCol w="5919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45" name="Picture 1" descr="logo_apss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76672"/>
            <a:ext cx="1656000" cy="165600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594953564"/>
      </p:ext>
    </p:extLst>
  </p:cSld>
  <p:clrMapOvr>
    <a:masterClrMapping/>
  </p:clrMapOvr>
  <p:transition spd="slow" advTm="5000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64" y="0"/>
            <a:ext cx="8856984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DF8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NÁVRHY ŘEŠENÍ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EB0799F0-B878-4C0E-8190-A83C118227A9}"/>
              </a:ext>
            </a:extLst>
          </p:cNvPr>
          <p:cNvSpPr/>
          <p:nvPr/>
        </p:nvSpPr>
        <p:spPr>
          <a:xfrm>
            <a:off x="259055" y="980728"/>
            <a:ext cx="856895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b="1" dirty="0"/>
              <a:t>Zavedení paušálních úhrad dle funkčních testů</a:t>
            </a:r>
          </a:p>
          <a:p>
            <a:pPr marL="457200" lvl="2" algn="just">
              <a:defRPr/>
            </a:pPr>
            <a:endParaRPr lang="cs-CZ" sz="2400" b="1" dirty="0"/>
          </a:p>
          <a:p>
            <a:pPr algn="just">
              <a:defRPr/>
            </a:pPr>
            <a:r>
              <a:rPr lang="cs-CZ" altLang="cs-CZ" dirty="0"/>
              <a:t>Základní funkční testy, které by měl používat celý systém </a:t>
            </a:r>
            <a:r>
              <a:rPr lang="cs-CZ" altLang="cs-CZ" dirty="0" err="1"/>
              <a:t>postakutní</a:t>
            </a:r>
            <a:r>
              <a:rPr lang="cs-CZ" altLang="cs-CZ" dirty="0"/>
              <a:t> lůžkové péče a domácí péče ke stanovení funkčního stavu a funkčních skupin – </a:t>
            </a:r>
            <a:r>
              <a:rPr lang="cs-CZ" altLang="cs-CZ" i="1" dirty="0"/>
              <a:t>výčet testů ve vyhlášce. </a:t>
            </a:r>
          </a:p>
          <a:p>
            <a:pPr algn="just">
              <a:defRPr/>
            </a:pPr>
            <a:r>
              <a:rPr lang="cs-CZ" altLang="cs-CZ" sz="1600" dirty="0" err="1"/>
              <a:t>Activities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</a:t>
            </a:r>
            <a:r>
              <a:rPr lang="cs-CZ" altLang="cs-CZ" sz="1600" dirty="0" err="1"/>
              <a:t>Daily</a:t>
            </a:r>
            <a:r>
              <a:rPr lang="cs-CZ" altLang="cs-CZ" sz="1600" dirty="0"/>
              <a:t> </a:t>
            </a:r>
            <a:r>
              <a:rPr lang="cs-CZ" altLang="cs-CZ" sz="1600" dirty="0" err="1"/>
              <a:t>Living</a:t>
            </a:r>
            <a:r>
              <a:rPr lang="cs-CZ" altLang="cs-CZ" sz="1600" dirty="0"/>
              <a:t> (</a:t>
            </a:r>
            <a:r>
              <a:rPr lang="cs-CZ" altLang="cs-CZ" sz="1600" i="1" dirty="0"/>
              <a:t>ADL</a:t>
            </a:r>
            <a:r>
              <a:rPr lang="cs-CZ" altLang="cs-CZ" sz="1600" dirty="0"/>
              <a:t> )</a:t>
            </a:r>
            <a:endParaRPr lang="cs-CZ" altLang="cs-CZ" sz="1600" dirty="0">
              <a:cs typeface="Arial" pitchFamily="34" charset="0"/>
            </a:endParaRPr>
          </a:p>
          <a:p>
            <a:pPr algn="just">
              <a:defRPr/>
            </a:pPr>
            <a:r>
              <a:rPr lang="cs-CZ" altLang="cs-CZ" sz="1600" dirty="0"/>
              <a:t>	– test základních schopností denního života</a:t>
            </a:r>
          </a:p>
          <a:p>
            <a:pPr algn="just">
              <a:defRPr/>
            </a:pPr>
            <a:r>
              <a:rPr lang="cs-CZ" altLang="cs-CZ" sz="1600" dirty="0"/>
              <a:t>Mini </a:t>
            </a:r>
            <a:r>
              <a:rPr lang="cs-CZ" altLang="cs-CZ" sz="1600" dirty="0" err="1"/>
              <a:t>Mental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State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Examination</a:t>
            </a:r>
            <a:r>
              <a:rPr lang="cs-CZ" altLang="cs-CZ" sz="1600" dirty="0"/>
              <a:t>  (</a:t>
            </a:r>
            <a:r>
              <a:rPr lang="cs-CZ" altLang="cs-CZ" sz="1600" i="1" dirty="0"/>
              <a:t>MMSE ) – licence, nutno ale zakoupit testy</a:t>
            </a:r>
            <a:endParaRPr lang="cs-CZ" altLang="cs-CZ" sz="1600" dirty="0"/>
          </a:p>
          <a:p>
            <a:pPr algn="just">
              <a:defRPr/>
            </a:pPr>
            <a:r>
              <a:rPr lang="cs-CZ" altLang="cs-CZ" sz="1600" dirty="0"/>
              <a:t>         – test kognitivních schopností</a:t>
            </a:r>
          </a:p>
          <a:p>
            <a:pPr algn="just">
              <a:defRPr/>
            </a:pPr>
            <a:endParaRPr lang="cs-CZ" altLang="cs-CZ" dirty="0"/>
          </a:p>
          <a:p>
            <a:pPr algn="just">
              <a:defRPr/>
            </a:pPr>
            <a:r>
              <a:rPr lang="cs-CZ" altLang="cs-CZ" dirty="0"/>
              <a:t>Funkční skupiny se stanovují na základě vyšetření při použití základních funkčních testů jednotně ve všech typech </a:t>
            </a:r>
            <a:r>
              <a:rPr lang="cs-CZ" altLang="cs-CZ" dirty="0" err="1"/>
              <a:t>postakutní</a:t>
            </a:r>
            <a:r>
              <a:rPr lang="cs-CZ" altLang="cs-CZ" dirty="0"/>
              <a:t> péče. Ke každé skupině je přiřazen popis funkčního stavu pacienta a tomu odpovídající objem ošetřovatelské a RHB náročnosti. Na základě funkčních skupin je možné postavit léčebný plán a stanovit potřebnost sociální podpory.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  <a:defRPr/>
            </a:pPr>
            <a:endParaRPr lang="cs-CZ" alt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7245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64" y="0"/>
            <a:ext cx="8856984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DF8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TERÉNNÍ  a NEFORMÁLNÍ 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EB0799F0-B878-4C0E-8190-A83C118227A9}"/>
              </a:ext>
            </a:extLst>
          </p:cNvPr>
          <p:cNvSpPr/>
          <p:nvPr/>
        </p:nvSpPr>
        <p:spPr>
          <a:xfrm>
            <a:off x="287524" y="148478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b="1" dirty="0"/>
              <a:t>Rozšíření sítě domácí péče (925)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b="1" dirty="0"/>
              <a:t>Změna financování PS</a:t>
            </a:r>
          </a:p>
          <a:p>
            <a:pPr marL="12001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b="1" dirty="0"/>
              <a:t>Průběžné navýšení</a:t>
            </a:r>
          </a:p>
          <a:p>
            <a:pPr marL="12001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b="1" dirty="0"/>
              <a:t>Kompenzace logistiky výkonu 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b="1" dirty="0"/>
              <a:t>U </a:t>
            </a:r>
            <a:r>
              <a:rPr lang="cs-CZ" sz="2400" b="1" dirty="0" err="1"/>
              <a:t>PnP</a:t>
            </a:r>
            <a:r>
              <a:rPr lang="cs-CZ" sz="2400" b="1" dirty="0"/>
              <a:t> III, IV. </a:t>
            </a:r>
          </a:p>
          <a:p>
            <a:pPr marL="12001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b="1" dirty="0"/>
              <a:t>Povinnost vzdělávání 8 hod. ročně, úhrada z </a:t>
            </a:r>
            <a:r>
              <a:rPr lang="cs-CZ" sz="2400" b="1" dirty="0" err="1"/>
              <a:t>PnP</a:t>
            </a:r>
            <a:r>
              <a:rPr lang="cs-CZ" sz="2400" b="1" dirty="0"/>
              <a:t> dle vyhlášky, vzdělavatel PS, PZSS</a:t>
            </a:r>
          </a:p>
          <a:p>
            <a:pPr marL="1657350" lvl="4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b="1" dirty="0"/>
              <a:t>kontrola, podpora, profesionalizace </a:t>
            </a:r>
            <a:endParaRPr lang="cs-CZ" alt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1731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64" y="0"/>
            <a:ext cx="8856984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DF8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POJIŠTENÍ DLOUHODOBÉ PÉČE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EB0799F0-B878-4C0E-8190-A83C118227A9}"/>
              </a:ext>
            </a:extLst>
          </p:cNvPr>
          <p:cNvSpPr/>
          <p:nvPr/>
        </p:nvSpPr>
        <p:spPr>
          <a:xfrm>
            <a:off x="251520" y="980728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 indent="-342900">
              <a:buFont typeface="Arial" panose="020B0604020202020204" pitchFamily="34" charset="0"/>
              <a:buChar char="•"/>
            </a:pPr>
            <a:r>
              <a:rPr lang="cs-CZ" sz="2400" dirty="0"/>
              <a:t>Úspěšné modely v Německu, Nizozemí</a:t>
            </a:r>
          </a:p>
          <a:p>
            <a:pPr marL="361950" lvl="2" indent="-342900">
              <a:buFont typeface="Arial" panose="020B0604020202020204" pitchFamily="34" charset="0"/>
              <a:buChar char="•"/>
            </a:pPr>
            <a:r>
              <a:rPr lang="cs-CZ" sz="2400" dirty="0"/>
              <a:t>Možnosti:</a:t>
            </a:r>
          </a:p>
          <a:p>
            <a:pPr marL="819150" lvl="3" indent="-342900">
              <a:buFont typeface="Arial" panose="020B0604020202020204" pitchFamily="34" charset="0"/>
              <a:buChar char="•"/>
            </a:pPr>
            <a:r>
              <a:rPr lang="cs-CZ" sz="2400" dirty="0"/>
              <a:t>V rámci zdravotního pojištění (FVZD)</a:t>
            </a:r>
          </a:p>
          <a:p>
            <a:pPr marL="1276350" lvl="4" indent="-342900">
              <a:buFont typeface="Arial" panose="020B0604020202020204" pitchFamily="34" charset="0"/>
              <a:buChar char="•"/>
            </a:pPr>
            <a:r>
              <a:rPr lang="cs-CZ" sz="2400" dirty="0"/>
              <a:t>V rámci stávajícího pojištění/nad rámec</a:t>
            </a:r>
          </a:p>
          <a:p>
            <a:pPr marL="819150" lvl="3" indent="-342900">
              <a:buFont typeface="Arial" panose="020B0604020202020204" pitchFamily="34" charset="0"/>
              <a:buChar char="•"/>
            </a:pPr>
            <a:r>
              <a:rPr lang="cs-CZ" sz="2400" dirty="0"/>
              <a:t>V rámci sociálního pojištění (ČSSZ)</a:t>
            </a:r>
          </a:p>
          <a:p>
            <a:pPr marL="1276350" lvl="4" indent="-342900">
              <a:buFont typeface="Arial" panose="020B0604020202020204" pitchFamily="34" charset="0"/>
              <a:buChar char="•"/>
            </a:pPr>
            <a:r>
              <a:rPr lang="cs-CZ" sz="2400" dirty="0"/>
              <a:t>V rámci stávajícího pojištění/nad rámec</a:t>
            </a:r>
          </a:p>
          <a:p>
            <a:pPr marL="819150" lvl="3" indent="-342900">
              <a:buFont typeface="Arial" panose="020B0604020202020204" pitchFamily="34" charset="0"/>
              <a:buChar char="•"/>
            </a:pPr>
            <a:r>
              <a:rPr lang="cs-CZ" sz="2400" dirty="0"/>
              <a:t>Soukromé pojištění či připojištění </a:t>
            </a:r>
          </a:p>
          <a:p>
            <a:pPr marL="1276350" lvl="4" indent="-342900">
              <a:buFont typeface="Arial" panose="020B0604020202020204" pitchFamily="34" charset="0"/>
              <a:buChar char="•"/>
            </a:pPr>
            <a:r>
              <a:rPr lang="cs-CZ" sz="2400" dirty="0"/>
              <a:t>Připojištění již v ČR existuje (AEGON)</a:t>
            </a:r>
          </a:p>
          <a:p>
            <a:pPr marL="1390650" lvl="5"/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7607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64" y="0"/>
            <a:ext cx="8856984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DF8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AKTUÁLNÍ ŘEŠENÍ  - NÁVRH POSTUPU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EB0799F0-B878-4C0E-8190-A83C118227A9}"/>
              </a:ext>
            </a:extLst>
          </p:cNvPr>
          <p:cNvSpPr/>
          <p:nvPr/>
        </p:nvSpPr>
        <p:spPr>
          <a:xfrm>
            <a:off x="279669" y="1340768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 indent="-342900">
              <a:buFont typeface="Arial" panose="020B0604020202020204" pitchFamily="34" charset="0"/>
              <a:buChar char="•"/>
            </a:pPr>
            <a:r>
              <a:rPr lang="cs-CZ" sz="2400" dirty="0"/>
              <a:t>Akceptace a pojmenování oblastí/problémů, které vnímáme jako špatné </a:t>
            </a:r>
          </a:p>
          <a:p>
            <a:pPr marL="819150" lvl="3" indent="-342900">
              <a:buFont typeface="Arial" panose="020B0604020202020204" pitchFamily="34" charset="0"/>
              <a:buChar char="•"/>
            </a:pPr>
            <a:r>
              <a:rPr lang="cs-CZ" sz="2400" dirty="0"/>
              <a:t>Nástroj</a:t>
            </a:r>
          </a:p>
          <a:p>
            <a:pPr marL="1276350" lvl="4" indent="-342900">
              <a:buFont typeface="Arial" panose="020B0604020202020204" pitchFamily="34" charset="0"/>
              <a:buChar char="•"/>
            </a:pPr>
            <a:r>
              <a:rPr lang="cs-CZ" sz="2400" dirty="0"/>
              <a:t>Všechny oblasti a problémy, u kterých cítíme a vnímáme (a to zejména dle dosavadní analytické činnosti) nutnost jejich změny </a:t>
            </a:r>
          </a:p>
          <a:p>
            <a:pPr marL="1276350" lvl="4" indent="-342900">
              <a:buFont typeface="Arial" panose="020B0604020202020204" pitchFamily="34" charset="0"/>
              <a:buChar char="•"/>
            </a:pPr>
            <a:r>
              <a:rPr lang="cs-CZ" sz="2400" dirty="0"/>
              <a:t>Vyhotovení výčtu bez ambice řešení (ambice řešení je bariérou celistvého výčtu)</a:t>
            </a:r>
          </a:p>
          <a:p>
            <a:pPr marL="1733550" lvl="5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425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64" y="0"/>
            <a:ext cx="8856984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DF8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NEDOSTATKY SOUČASNÉHO SYSTÉMU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EB0799F0-B878-4C0E-8190-A83C118227A9}"/>
              </a:ext>
            </a:extLst>
          </p:cNvPr>
          <p:cNvSpPr/>
          <p:nvPr/>
        </p:nvSpPr>
        <p:spPr>
          <a:xfrm>
            <a:off x="279669" y="1340768"/>
            <a:ext cx="856895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 indent="-342900">
              <a:buFont typeface="Arial" panose="020B0604020202020204" pitchFamily="34" charset="0"/>
              <a:buChar char="•"/>
            </a:pPr>
            <a:r>
              <a:rPr lang="cs-CZ" sz="2400" b="1" u="sng" dirty="0"/>
              <a:t>Nemocnice</a:t>
            </a:r>
          </a:p>
          <a:p>
            <a:pPr marL="819150" lvl="3" indent="-342900">
              <a:buFont typeface="Arial" panose="020B0604020202020204" pitchFamily="34" charset="0"/>
              <a:buChar char="•"/>
            </a:pPr>
            <a:r>
              <a:rPr lang="cs-CZ" sz="2400" dirty="0"/>
              <a:t>Skryté sociální hospitalizace (15-25 tis./3-5 </a:t>
            </a:r>
            <a:r>
              <a:rPr lang="cs-CZ" sz="2400" dirty="0" err="1"/>
              <a:t>mld.Kč</a:t>
            </a:r>
            <a:r>
              <a:rPr lang="cs-CZ" sz="2400" dirty="0"/>
              <a:t>)</a:t>
            </a:r>
          </a:p>
          <a:p>
            <a:pPr marL="1276350" lvl="4" indent="-342900">
              <a:buFont typeface="Arial" panose="020B0604020202020204" pitchFamily="34" charset="0"/>
              <a:buChar char="•"/>
            </a:pPr>
            <a:r>
              <a:rPr lang="cs-CZ" sz="2400" dirty="0"/>
              <a:t>Nedostatek navazujících kapacit</a:t>
            </a:r>
          </a:p>
          <a:p>
            <a:pPr marL="1276350" lvl="4" indent="-342900">
              <a:buFont typeface="Arial" panose="020B0604020202020204" pitchFamily="34" charset="0"/>
              <a:buChar char="•"/>
            </a:pPr>
            <a:r>
              <a:rPr lang="cs-CZ" sz="2400" dirty="0"/>
              <a:t>Nedostatečná regulace a kontrola ZP</a:t>
            </a:r>
          </a:p>
          <a:p>
            <a:pPr marL="1276350" lvl="4" indent="-342900">
              <a:buFont typeface="Arial" panose="020B0604020202020204" pitchFamily="34" charset="0"/>
              <a:buChar char="•"/>
            </a:pPr>
            <a:r>
              <a:rPr lang="cs-CZ" sz="2400" dirty="0"/>
              <a:t>Rozdílné úhrady  - preference klientů </a:t>
            </a:r>
          </a:p>
          <a:p>
            <a:pPr marL="819150" lvl="3" indent="-342900">
              <a:buFont typeface="Arial" panose="020B0604020202020204" pitchFamily="34" charset="0"/>
              <a:buChar char="•"/>
            </a:pPr>
            <a:r>
              <a:rPr lang="cs-CZ" sz="2400" dirty="0"/>
              <a:t>Neefektivní/drahá péče </a:t>
            </a:r>
          </a:p>
          <a:p>
            <a:pPr marL="1276350" lvl="4" indent="-342900">
              <a:buFont typeface="Arial" panose="020B0604020202020204" pitchFamily="34" charset="0"/>
              <a:buChar char="•"/>
            </a:pPr>
            <a:r>
              <a:rPr lang="cs-CZ" sz="2400" dirty="0"/>
              <a:t>U nezanedbatelného (kapacity) podílu klientů lze řešit:</a:t>
            </a:r>
          </a:p>
          <a:p>
            <a:pPr marL="1733550" lvl="5" indent="-342900">
              <a:buFont typeface="Arial" panose="020B0604020202020204" pitchFamily="34" charset="0"/>
              <a:buChar char="•"/>
            </a:pPr>
            <a:r>
              <a:rPr lang="cs-CZ" sz="2400" dirty="0"/>
              <a:t>Levnější sociální pobytovou péčí</a:t>
            </a:r>
          </a:p>
          <a:p>
            <a:pPr marL="1733550" lvl="5" indent="-342900">
              <a:buFont typeface="Arial" panose="020B0604020202020204" pitchFamily="34" charset="0"/>
              <a:buChar char="•"/>
            </a:pPr>
            <a:r>
              <a:rPr lang="cs-CZ" sz="2400" dirty="0"/>
              <a:t>Terénní sociální a zdravotní péčí </a:t>
            </a:r>
          </a:p>
          <a:p>
            <a:pPr marL="819150" lvl="3" indent="-342900">
              <a:buFont typeface="Arial" panose="020B0604020202020204" pitchFamily="34" charset="0"/>
              <a:buChar char="•"/>
            </a:pPr>
            <a:r>
              <a:rPr lang="cs-CZ" sz="2400" dirty="0"/>
              <a:t>Nefunkční institut sociálních lůžek dle §52</a:t>
            </a:r>
          </a:p>
          <a:p>
            <a:pPr marL="1276350" lvl="4" indent="-342900">
              <a:buFont typeface="Arial" panose="020B0604020202020204" pitchFamily="34" charset="0"/>
              <a:buChar char="•"/>
            </a:pPr>
            <a:r>
              <a:rPr lang="cs-CZ" sz="2400" dirty="0"/>
              <a:t>Horší dostupnost finančních zdrojů, administrativní bariéry </a:t>
            </a:r>
          </a:p>
          <a:p>
            <a:pPr marL="1733550" lvl="5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67676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64" y="0"/>
            <a:ext cx="8856984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DF8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NEDOSTATKY SOUČASNÉHO SYSTÉMU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EB0799F0-B878-4C0E-8190-A83C118227A9}"/>
              </a:ext>
            </a:extLst>
          </p:cNvPr>
          <p:cNvSpPr/>
          <p:nvPr/>
        </p:nvSpPr>
        <p:spPr>
          <a:xfrm>
            <a:off x="279669" y="1340768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 indent="-342900">
              <a:buFont typeface="Arial" panose="020B0604020202020204" pitchFamily="34" charset="0"/>
              <a:buChar char="•"/>
            </a:pPr>
            <a:r>
              <a:rPr lang="cs-CZ" sz="2400" b="1" u="sng" dirty="0"/>
              <a:t>Pobytová zařízení sociálních služeb </a:t>
            </a:r>
          </a:p>
          <a:p>
            <a:pPr marL="819150" lvl="3" indent="-342900">
              <a:buFont typeface="Arial" panose="020B0604020202020204" pitchFamily="34" charset="0"/>
              <a:buChar char="•"/>
            </a:pPr>
            <a:r>
              <a:rPr lang="cs-CZ" sz="2400" dirty="0"/>
              <a:t>Nastavení parametry úhrad, které neumožňují krytí nákladů na ošetřovatelskou péči </a:t>
            </a:r>
          </a:p>
          <a:p>
            <a:pPr marL="819150" lvl="3" indent="-342900">
              <a:buFont typeface="Arial" panose="020B0604020202020204" pitchFamily="34" charset="0"/>
              <a:buChar char="•"/>
            </a:pPr>
            <a:r>
              <a:rPr lang="cs-CZ" sz="2400" dirty="0"/>
              <a:t>Špatně nastavený obsah odbornosti 913</a:t>
            </a:r>
          </a:p>
          <a:p>
            <a:pPr marL="1276350" lvl="4" indent="-342900">
              <a:buFont typeface="Arial" panose="020B0604020202020204" pitchFamily="34" charset="0"/>
              <a:buChar char="•"/>
            </a:pPr>
            <a:r>
              <a:rPr lang="cs-CZ" sz="2400" dirty="0"/>
              <a:t>Nedostatečně vystavená objednávka ze strany státu </a:t>
            </a:r>
          </a:p>
          <a:p>
            <a:pPr marL="819150" lvl="3" indent="-342900">
              <a:buFont typeface="Arial" panose="020B0604020202020204" pitchFamily="34" charset="0"/>
              <a:buChar char="•"/>
            </a:pPr>
            <a:r>
              <a:rPr lang="cs-CZ" sz="2400" dirty="0"/>
              <a:t>Složeny ošetřovatelského a sociálního </a:t>
            </a:r>
            <a:r>
              <a:rPr lang="cs-CZ" sz="2400" dirty="0" err="1"/>
              <a:t>peč.týmu</a:t>
            </a:r>
            <a:r>
              <a:rPr lang="cs-CZ" sz="2400" dirty="0"/>
              <a:t> </a:t>
            </a:r>
          </a:p>
          <a:p>
            <a:pPr marL="819150" lvl="3" indent="-342900">
              <a:buFont typeface="Arial" panose="020B0604020202020204" pitchFamily="34" charset="0"/>
              <a:buChar char="•"/>
            </a:pPr>
            <a:r>
              <a:rPr lang="cs-CZ" sz="2400" dirty="0"/>
              <a:t>Nedořešení problémy</a:t>
            </a:r>
          </a:p>
          <a:p>
            <a:pPr marL="1276350" lvl="4" indent="-342900">
              <a:buFont typeface="Arial" panose="020B0604020202020204" pitchFamily="34" charset="0"/>
              <a:buChar char="•"/>
            </a:pPr>
            <a:r>
              <a:rPr lang="cs-CZ" sz="2400" dirty="0"/>
              <a:t>Fyzioterapie, nutriční péče, paliativní péče </a:t>
            </a:r>
          </a:p>
          <a:p>
            <a:pPr marL="819150" lvl="3" indent="-342900">
              <a:buFont typeface="Arial" panose="020B0604020202020204" pitchFamily="34" charset="0"/>
              <a:buChar char="•"/>
            </a:pPr>
            <a:r>
              <a:rPr lang="cs-CZ" sz="2400" dirty="0"/>
              <a:t>(Budoucí) nedostatek lékařů</a:t>
            </a:r>
          </a:p>
          <a:p>
            <a:pPr marL="1276350" lvl="4" indent="-342900">
              <a:buFont typeface="Arial" panose="020B0604020202020204" pitchFamily="34" charset="0"/>
              <a:buChar char="•"/>
            </a:pPr>
            <a:r>
              <a:rPr lang="cs-CZ" sz="2400" dirty="0"/>
              <a:t>Demotivace ze strany ZP </a:t>
            </a:r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45940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64" y="0"/>
            <a:ext cx="8856984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DF8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NEDOSTATKY SOUČASNÉHO SYSTÉMU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EB0799F0-B878-4C0E-8190-A83C118227A9}"/>
              </a:ext>
            </a:extLst>
          </p:cNvPr>
          <p:cNvSpPr/>
          <p:nvPr/>
        </p:nvSpPr>
        <p:spPr>
          <a:xfrm>
            <a:off x="279669" y="1340768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 indent="-342900">
              <a:buFont typeface="Arial" panose="020B0604020202020204" pitchFamily="34" charset="0"/>
              <a:buChar char="•"/>
            </a:pPr>
            <a:r>
              <a:rPr lang="cs-CZ" sz="2400" b="1" u="sng" dirty="0"/>
              <a:t>Terénní služby  </a:t>
            </a:r>
          </a:p>
          <a:p>
            <a:pPr marL="819150" lvl="3" indent="-342900">
              <a:buFont typeface="Arial" panose="020B0604020202020204" pitchFamily="34" charset="0"/>
              <a:buChar char="•"/>
            </a:pPr>
            <a:r>
              <a:rPr lang="cs-CZ" sz="2400" dirty="0"/>
              <a:t>Systém financování pečovatelské služby blokuje její rozvoj </a:t>
            </a:r>
          </a:p>
          <a:p>
            <a:pPr marL="1276350" lvl="4" indent="-342900">
              <a:buFont typeface="Arial" panose="020B0604020202020204" pitchFamily="34" charset="0"/>
              <a:buChar char="•"/>
            </a:pPr>
            <a:r>
              <a:rPr lang="cs-CZ" sz="2400" dirty="0"/>
              <a:t>Kapacity nejsou dostačené (viz EU srovnání)</a:t>
            </a:r>
          </a:p>
          <a:p>
            <a:pPr marL="819150" lvl="3" indent="-342900">
              <a:buFont typeface="Arial" panose="020B0604020202020204" pitchFamily="34" charset="0"/>
              <a:buChar char="•"/>
            </a:pPr>
            <a:r>
              <a:rPr lang="cs-CZ" sz="2400" dirty="0"/>
              <a:t>Kapacity domácí péče nejsou dostatečné </a:t>
            </a:r>
          </a:p>
          <a:p>
            <a:pPr marL="819150" lvl="3" indent="-342900">
              <a:buFont typeface="Arial" panose="020B0604020202020204" pitchFamily="34" charset="0"/>
              <a:buChar char="•"/>
            </a:pPr>
            <a:r>
              <a:rPr lang="cs-CZ" sz="2400" dirty="0"/>
              <a:t>Sítě </a:t>
            </a:r>
            <a:r>
              <a:rPr lang="cs-CZ" sz="2400" dirty="0" err="1"/>
              <a:t>respitních</a:t>
            </a:r>
            <a:r>
              <a:rPr lang="cs-CZ" sz="2400" dirty="0"/>
              <a:t> služeb je nedostatečná </a:t>
            </a:r>
          </a:p>
          <a:p>
            <a:pPr marL="819150" lvl="3" indent="-342900">
              <a:buFont typeface="Arial" panose="020B0604020202020204" pitchFamily="34" charset="0"/>
              <a:buChar char="•"/>
            </a:pPr>
            <a:r>
              <a:rPr lang="cs-CZ" sz="2400" dirty="0"/>
              <a:t>Příspěvek na péči neplní svůj účel </a:t>
            </a:r>
          </a:p>
          <a:p>
            <a:pPr marL="819150" lvl="3" indent="-342900">
              <a:buFont typeface="Arial" panose="020B0604020202020204" pitchFamily="34" charset="0"/>
              <a:buChar char="•"/>
            </a:pPr>
            <a:r>
              <a:rPr lang="cs-CZ" sz="2400" dirty="0"/>
              <a:t>Odpovědnost samospráv je neurčitá </a:t>
            </a:r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6379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64" y="0"/>
            <a:ext cx="8856984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DF8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NÁVRHY ŘEŠENÍ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EB0799F0-B878-4C0E-8190-A83C118227A9}"/>
              </a:ext>
            </a:extLst>
          </p:cNvPr>
          <p:cNvSpPr/>
          <p:nvPr/>
        </p:nvSpPr>
        <p:spPr>
          <a:xfrm>
            <a:off x="259055" y="980728"/>
            <a:ext cx="856895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 indent="-342900">
              <a:buFont typeface="Arial" panose="020B0604020202020204" pitchFamily="34" charset="0"/>
              <a:buChar char="•"/>
            </a:pPr>
            <a:r>
              <a:rPr lang="cs-CZ" sz="2400" b="1" u="sng" dirty="0"/>
              <a:t>Následná a dlouhodobá péče  - nemocnice   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/>
              <a:t>Pacient je přijímán na lůžko následné lůžkové péče v návaznosti na ukončení poskytování </a:t>
            </a:r>
            <a:r>
              <a:rPr lang="cs-CZ" b="1" u="sng" dirty="0"/>
              <a:t>akutní lůžkové </a:t>
            </a:r>
            <a:r>
              <a:rPr lang="cs-CZ" b="1" dirty="0"/>
              <a:t>péče nebo </a:t>
            </a:r>
            <a:r>
              <a:rPr lang="cs-CZ" b="1" u="sng" dirty="0"/>
              <a:t>z vlastního sociálních prostředí </a:t>
            </a:r>
            <a:r>
              <a:rPr lang="cs-CZ" b="1" dirty="0"/>
              <a:t>pokud jsou splněna indikační kritéria pro přijetí. </a:t>
            </a:r>
            <a:r>
              <a:rPr lang="cs-CZ" dirty="0"/>
              <a:t>Překlady pacientů mezi jednotlivými typy následné péče nebo z dlouhodobé péče jsou indikovány na základě potřeb a zdravotního stavu pacienta. Oznamovací povinnost ORP. 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dirty="0"/>
              <a:t>Pobyt je omezen 60 dny, poté následuje redukce úhrad ze strany ZP až do 120 dnů. 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dirty="0"/>
              <a:t>Lékařská, rehabilitační a ošetřovatelská péče je hrazena od ZP. </a:t>
            </a:r>
          </a:p>
          <a:p>
            <a:pPr marL="12001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dirty="0"/>
              <a:t>(ke zvážení – stejná konstrukce úhrad jako v PZSS)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dirty="0"/>
              <a:t>Sociální péče je hrazena příspěvkem na péči (u tuto část jsou sníženy úhrady od ZP) 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dirty="0"/>
              <a:t>Je zaveden poplatek na stravování (70-80 Kč – potravinová norma).</a:t>
            </a:r>
          </a:p>
          <a:p>
            <a:pPr marL="12001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dirty="0"/>
              <a:t>Poplatek může mít progresivní charakter dle délky pobytu (50-60-70-80-90-100 Kč) 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dirty="0"/>
              <a:t>Lékařská, rehabilitační a ošetřovatelská péče s důrazem na stabilizaci zdravotního stavu, edukaci pro návrat do domácího prostředí (i pro rodiny). </a:t>
            </a: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4876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64" y="0"/>
            <a:ext cx="8856984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DF8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NÁVRHY ŘEŠENÍ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EB0799F0-B878-4C0E-8190-A83C118227A9}"/>
              </a:ext>
            </a:extLst>
          </p:cNvPr>
          <p:cNvSpPr/>
          <p:nvPr/>
        </p:nvSpPr>
        <p:spPr>
          <a:xfrm>
            <a:off x="259055" y="98072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 indent="-342900">
              <a:buFont typeface="Arial" panose="020B0604020202020204" pitchFamily="34" charset="0"/>
              <a:buChar char="•"/>
            </a:pPr>
            <a:r>
              <a:rPr lang="cs-CZ" sz="2400" b="1" u="sng" dirty="0"/>
              <a:t>SOCIÁLNÍ LŮŽKA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Kdekoliv ve zdravotnickém lůžkovém zařízení 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Započetí sociální hospitalizace je hlášeno ZP a ORP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Nastupuje stejný úhradový režim jako v PZSS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Sociální péče je hrazena z </a:t>
            </a:r>
            <a:r>
              <a:rPr lang="cs-CZ" altLang="cs-CZ" sz="2400" dirty="0" err="1"/>
              <a:t>PnP</a:t>
            </a:r>
            <a:endParaRPr lang="cs-CZ" altLang="cs-CZ" sz="2400" dirty="0"/>
          </a:p>
          <a:p>
            <a:pPr marL="7429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Klient – je nucen k řešení  - vysoká úhrada </a:t>
            </a:r>
            <a:r>
              <a:rPr lang="cs-CZ" altLang="cs-CZ" sz="2400" dirty="0" err="1"/>
              <a:t>x</a:t>
            </a:r>
            <a:r>
              <a:rPr lang="cs-CZ" altLang="cs-CZ" sz="2400" dirty="0"/>
              <a:t> nízká kvalita života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Poskytovatel – je nucen řešit situaci nižší úhradou</a:t>
            </a:r>
          </a:p>
          <a:p>
            <a:pPr marL="12001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Pokles až na 50% příjmů</a:t>
            </a:r>
          </a:p>
          <a:p>
            <a:pPr marL="12001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Omezení délky pobytu</a:t>
            </a:r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9622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64" y="0"/>
            <a:ext cx="8856984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DF8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NÁVRHY ŘEŠENÍ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EB0799F0-B878-4C0E-8190-A83C118227A9}"/>
              </a:ext>
            </a:extLst>
          </p:cNvPr>
          <p:cNvSpPr/>
          <p:nvPr/>
        </p:nvSpPr>
        <p:spPr>
          <a:xfrm>
            <a:off x="259055" y="980728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 indent="-342900">
              <a:buFont typeface="Arial" panose="020B0604020202020204" pitchFamily="34" charset="0"/>
              <a:buChar char="•"/>
            </a:pPr>
            <a:r>
              <a:rPr lang="cs-CZ" sz="2400" b="1" u="sng" dirty="0"/>
              <a:t>Dlouhodobá péče  -  sociální zařízení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Poskytovatelé soc. služeb mohou poskytovat ošetřovatelskou péči bez získání oprávnění podle zákona o ZS.</a:t>
            </a:r>
            <a:r>
              <a:rPr lang="cs-CZ" altLang="cs-CZ" sz="2400" dirty="0">
                <a:solidFill>
                  <a:srgbClr val="5D51FD"/>
                </a:solidFill>
              </a:rPr>
              <a:t> </a:t>
            </a:r>
            <a:r>
              <a:rPr lang="cs-CZ" altLang="cs-CZ" sz="2400" dirty="0"/>
              <a:t>Mají pouze oznamovací povinnost vůči KÚ a musí poskytovat péči lege </a:t>
            </a:r>
            <a:r>
              <a:rPr lang="cs-CZ" altLang="cs-CZ" sz="2400" dirty="0" err="1"/>
              <a:t>artis</a:t>
            </a:r>
            <a:r>
              <a:rPr lang="cs-CZ" altLang="cs-CZ" sz="2400" dirty="0"/>
              <a:t>, uzavřít pojistnou smlouvu, zachovávat mlčenlivost, vést zdravotnickou dokumentaci. 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b="1" dirty="0"/>
              <a:t>Součástí komplexní péče je:</a:t>
            </a:r>
          </a:p>
          <a:p>
            <a:pPr marL="12001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rehabilitační péče, nutriční péče, paliativní péče 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Povinnost poskytování </a:t>
            </a:r>
            <a:r>
              <a:rPr lang="cs-CZ" altLang="cs-CZ" sz="2400" dirty="0" err="1"/>
              <a:t>respitní</a:t>
            </a:r>
            <a:r>
              <a:rPr lang="cs-CZ" altLang="cs-CZ" sz="2400" dirty="0"/>
              <a:t> péče</a:t>
            </a:r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76350" lvl="4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86033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22&quot;&gt;&lt;property id=&quot;20148&quot; value=&quot;5&quot;/&gt;&lt;property id=&quot;20300&quot; value=&quot;Slide 3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systému Office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630</Words>
  <Application>Microsoft Office PowerPoint</Application>
  <PresentationFormat>Předvádění na obrazovce (4:3)</PresentationFormat>
  <Paragraphs>130</Paragraphs>
  <Slides>11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Prezentace aplikace PowerPoint</vt:lpstr>
      <vt:lpstr> POJIŠTENÍ DLOUHODOBÉ PÉČE </vt:lpstr>
      <vt:lpstr> AKTUÁLNÍ ŘEŠENÍ  - NÁVRH POSTUPU</vt:lpstr>
      <vt:lpstr> NEDOSTATKY SOUČASNÉHO SYSTÉMU </vt:lpstr>
      <vt:lpstr> NEDOSTATKY SOUČASNÉHO SYSTÉMU </vt:lpstr>
      <vt:lpstr> NEDOSTATKY SOUČASNÉHO SYSTÉMU </vt:lpstr>
      <vt:lpstr>NÁVRHY ŘEŠENÍ </vt:lpstr>
      <vt:lpstr>NÁVRHY ŘEŠENÍ </vt:lpstr>
      <vt:lpstr>NÁVRHY ŘEŠENÍ </vt:lpstr>
      <vt:lpstr>NÁVRHY ŘEŠENÍ </vt:lpstr>
      <vt:lpstr>     TERÉNNÍ  a NEFORMÁLNÍ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Kyncl</dc:creator>
  <cp:lastModifiedBy>Jiří Procházka</cp:lastModifiedBy>
  <cp:revision>223</cp:revision>
  <cp:lastPrinted>2018-10-08T11:21:33Z</cp:lastPrinted>
  <dcterms:created xsi:type="dcterms:W3CDTF">2011-10-10T10:06:43Z</dcterms:created>
  <dcterms:modified xsi:type="dcterms:W3CDTF">2019-07-30T05:24:51Z</dcterms:modified>
</cp:coreProperties>
</file>