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  <p:sldMasterId id="2147483686" r:id="rId3"/>
    <p:sldMasterId id="2147483717" r:id="rId4"/>
    <p:sldMasterId id="2147483729" r:id="rId5"/>
    <p:sldMasterId id="2147483739" r:id="rId6"/>
    <p:sldMasterId id="2147483746" r:id="rId7"/>
    <p:sldMasterId id="2147483756" r:id="rId8"/>
    <p:sldMasterId id="2147483768" r:id="rId9"/>
    <p:sldMasterId id="2147483775" r:id="rId10"/>
    <p:sldMasterId id="2147483788" r:id="rId11"/>
    <p:sldMasterId id="2147483801" r:id="rId12"/>
  </p:sldMasterIdLst>
  <p:notesMasterIdLst>
    <p:notesMasterId r:id="rId36"/>
  </p:notesMasterIdLst>
  <p:handoutMasterIdLst>
    <p:handoutMasterId r:id="rId37"/>
  </p:handoutMasterIdLst>
  <p:sldIdLst>
    <p:sldId id="256" r:id="rId13"/>
    <p:sldId id="388" r:id="rId14"/>
    <p:sldId id="409" r:id="rId15"/>
    <p:sldId id="424" r:id="rId16"/>
    <p:sldId id="425" r:id="rId17"/>
    <p:sldId id="427" r:id="rId18"/>
    <p:sldId id="428" r:id="rId19"/>
    <p:sldId id="429" r:id="rId20"/>
    <p:sldId id="430" r:id="rId21"/>
    <p:sldId id="419" r:id="rId22"/>
    <p:sldId id="422" r:id="rId23"/>
    <p:sldId id="431" r:id="rId24"/>
    <p:sldId id="433" r:id="rId25"/>
    <p:sldId id="417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32" r:id="rId34"/>
    <p:sldId id="434" r:id="rId35"/>
  </p:sldIdLst>
  <p:sldSz cx="9144000" cy="6858000" type="screen4x3"/>
  <p:notesSz cx="6797675" cy="9926638"/>
  <p:embeddedFontLst>
    <p:embeddedFont>
      <p:font typeface="Gill Sans MT" panose="020B0502020104020203" pitchFamily="34" charset="-18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ill Sans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3258"/>
    <a:srgbClr val="7D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60"/>
  </p:normalViewPr>
  <p:slideViewPr>
    <p:cSldViewPr>
      <p:cViewPr>
        <p:scale>
          <a:sx n="75" d="100"/>
          <a:sy n="75" d="100"/>
        </p:scale>
        <p:origin x="-136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1"/>
            <a:ext cx="6797675" cy="99266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5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9428162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14DC-D151-42D3-964E-36F969E6D59C}" type="slidenum">
              <a:rPr lang="cs-CZ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12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14DC-D151-42D3-964E-36F969E6D59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090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44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02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780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269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864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06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017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5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34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418957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98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0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9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0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6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1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32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64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7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34" y="6245243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83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11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20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9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5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46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94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47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3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8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83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80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46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6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6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575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782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2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95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46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789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3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93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3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3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33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5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525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5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2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649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155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24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00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58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295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4F4-85C0-454C-A64B-7AED8633D6B4}" type="datetimeFigureOut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13.12.2018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658A-A827-4672-8B57-F16FE90C508A}" type="slidenum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1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4F4-85C0-454C-A64B-7AED8633D6B4}" type="datetimeFigureOut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13.12.2018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658A-A827-4672-8B57-F16FE90C508A}" type="slidenum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91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4F4-85C0-454C-A64B-7AED8633D6B4}" type="datetimeFigureOut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13.12.2018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658A-A827-4672-8B57-F16FE90C508A}" type="slidenum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98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19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113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000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6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2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623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4F4-85C0-454C-A64B-7AED8633D6B4}" type="datetimeFigureOut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13.12.2018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658A-A827-4672-8B57-F16FE90C508A}" type="slidenum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4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/>
              <a:pPr algn="r">
                <a:buSzPct val="25000"/>
              </a:pPr>
              <a:t>‹#›</a:t>
            </a:fld>
            <a:endParaRPr lang="cs-CZ"/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768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636911"/>
            <a:ext cx="8137525" cy="151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l-PL" sz="3600" b="1" dirty="0" smtClean="0">
                <a:solidFill>
                  <a:schemeClr val="lt1"/>
                </a:solidFill>
                <a:latin typeface="Gill Sans MT" panose="020B0502020104020203" pitchFamily="34" charset="-18"/>
              </a:rPr>
              <a:t>SLAVNOSTNÍ SETKÁNÍ </a:t>
            </a:r>
            <a:r>
              <a:rPr lang="pl-PL" sz="3600" b="1" dirty="0">
                <a:solidFill>
                  <a:schemeClr val="lt1"/>
                </a:solidFill>
                <a:latin typeface="Gill Sans MT" panose="020B0502020104020203" pitchFamily="34" charset="-18"/>
              </a:rPr>
              <a:t>S PACIENTSKÝMI ORGANIZACEMI</a:t>
            </a:r>
          </a:p>
          <a:p>
            <a:pPr lvl="0" algn="ctr"/>
            <a:endParaRPr lang="pl-PL" sz="3600" b="1" dirty="0">
              <a:solidFill>
                <a:schemeClr val="lt1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pl-PL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13</a:t>
            </a:r>
            <a:r>
              <a:rPr lang="pl-PL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. 12. </a:t>
            </a:r>
            <a:r>
              <a:rPr lang="pl-PL" sz="3600" b="1" dirty="0">
                <a:solidFill>
                  <a:srgbClr val="FFFFFF"/>
                </a:solidFill>
                <a:latin typeface="Gill Sans MT" panose="020B0502020104020203" pitchFamily="34" charset="-18"/>
              </a:rPr>
              <a:t>2018</a:t>
            </a:r>
          </a:p>
          <a:p>
            <a:pPr lvl="0" algn="ctr"/>
            <a:endParaRPr lang="pl-PL" sz="20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Nadpis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64096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Zapojení členů Rady do pracovních skupin MZ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467544" y="1196752"/>
            <a:ext cx="8568952" cy="5112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pro kategorizaci a úhradovou regulaci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zdravotnických  </a:t>
            </a:r>
            <a: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prostředků   </a:t>
            </a:r>
            <a:r>
              <a:rPr lang="cs-CZ" i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    </a:t>
            </a:r>
            <a:br>
              <a:rPr lang="cs-CZ" i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M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Ředinová, Z. Faltýnková</a:t>
            </a:r>
            <a:endParaRPr lang="cs-CZ" b="1" dirty="0">
              <a:solidFill>
                <a:srgbClr val="D70303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PS pro revizi systému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cen a úhrad léčiv </a:t>
            </a:r>
            <a:r>
              <a:rPr lang="cs-CZ" i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                                                                      </a:t>
            </a:r>
            <a:r>
              <a:rPr lang="cs-CZ" i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 </a:t>
            </a:r>
            <a:br>
              <a:rPr lang="cs-CZ" i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</a:t>
            </a:r>
            <a:r>
              <a:rPr lang="cs-CZ" i="1" dirty="0" err="1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Arellanesová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, E. Müllerová</a:t>
            </a:r>
            <a:endParaRPr lang="cs-CZ" b="1" dirty="0">
              <a:solidFill>
                <a:srgbClr val="D70303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Mezirezortní PS ke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zdravotně-sociálnímu pomezí                                              </a:t>
            </a:r>
            <a: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/>
            </a:r>
            <a:b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J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Reineltová, R. Skála-Rosenbaum</a:t>
            </a:r>
            <a:endParaRPr lang="cs-CZ" b="1" dirty="0">
              <a:solidFill>
                <a:srgbClr val="D70303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Komise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 posuzování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nových přístrojových technologií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 kapacit hrazených ze </a:t>
            </a: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ZP</a:t>
            </a: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                                                                                                                      </a:t>
            </a:r>
            <a:b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S. Zábranská</a:t>
            </a:r>
            <a:endParaRPr lang="cs-CZ" b="1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 koncepční řešení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poskytování domácí péče                                                       </a:t>
            </a:r>
            <a: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/>
            </a:r>
            <a:b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Faltýnková, J. Reineltová</a:t>
            </a:r>
            <a:endParaRPr lang="cs-CZ" b="1" dirty="0">
              <a:solidFill>
                <a:srgbClr val="D70303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pro </a:t>
            </a:r>
            <a:r>
              <a:rPr lang="cs-CZ" b="1" dirty="0" err="1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neuropsych</a:t>
            </a:r>
            <a: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.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péči o pacienty s Parkinsonovou nemocí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</a:t>
            </a:r>
            <a:r>
              <a:rPr lang="cs-CZ" b="1" dirty="0"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dalšími poruchami řízení pohybu                                  </a:t>
            </a: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R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Skála-Rosenbaum</a:t>
            </a:r>
            <a:endParaRPr lang="cs-CZ" b="1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k</a:t>
            </a:r>
            <a:r>
              <a:rPr lang="cs-CZ" b="1" dirty="0"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Seznamu zdravotních výkonů s bodovými hodnotami                                                             </a:t>
            </a:r>
            <a: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/>
            </a:r>
            <a:b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Alterace různých členů Rady</a:t>
            </a:r>
            <a:endParaRPr lang="cs-CZ" b="1" dirty="0" smtClean="0">
              <a:solidFill>
                <a:srgbClr val="D70303"/>
              </a:solidFill>
              <a:latin typeface="Gill Sans MT" panose="020B0502020104020203" pitchFamily="34" charset="-18"/>
              <a:cs typeface="Gill Sans"/>
            </a:endParaRPr>
          </a:p>
          <a:p>
            <a:pPr marL="228600" lvl="0" indent="-228600">
              <a:spcBef>
                <a:spcPts val="5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k</a:t>
            </a:r>
            <a:r>
              <a:rPr lang="cs-CZ" b="1" dirty="0" smtClean="0"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měření a srovnávání kvality zdravotních služeb                                                                                           </a:t>
            </a: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S. Zábranská E. Müllerová</a:t>
            </a:r>
          </a:p>
          <a:p>
            <a:pPr marL="228600" lvl="0" indent="-228600">
              <a:spcBef>
                <a:spcPts val="500"/>
              </a:spcBef>
              <a:buFont typeface="+mj-lt"/>
              <a:buAutoNum type="arabicPeriod" startAt="5"/>
            </a:pP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k zakotvení procesu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rozhodování revizních lékařů pojišťoven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,</a:t>
            </a:r>
            <a:r>
              <a:rPr lang="cs-CZ" b="1" dirty="0"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nárok pacienta   </a:t>
            </a: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Neformální </a:t>
            </a: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pracovní </a:t>
            </a:r>
            <a:r>
              <a:rPr lang="cs-CZ" i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skupina</a:t>
            </a:r>
          </a:p>
          <a:p>
            <a:pPr marL="228600" lvl="0" indent="-228600">
              <a:spcBef>
                <a:spcPts val="500"/>
              </a:spcBef>
              <a:buFont typeface="+mj-lt"/>
              <a:buAutoNum type="arabicPeriod" startAt="5"/>
            </a:pPr>
            <a:r>
              <a:rPr lang="cs-CZ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k revizi zákonů </a:t>
            </a:r>
            <a:r>
              <a:rPr lang="cs-CZ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o zdravotních pojišťovnách </a:t>
            </a:r>
            <a:r>
              <a:rPr lang="cs-CZ" b="1" dirty="0">
                <a:solidFill>
                  <a:srgbClr val="D70303"/>
                </a:solidFill>
                <a:latin typeface="Gill Sans MT" panose="020B0502020104020203" pitchFamily="34" charset="-18"/>
                <a:cs typeface="Gill Sans"/>
              </a:rPr>
              <a:t>                                                        </a:t>
            </a:r>
            <a:r>
              <a:rPr lang="cs-CZ" b="1" dirty="0" smtClean="0">
                <a:solidFill>
                  <a:srgbClr val="D70303"/>
                </a:solidFill>
                <a:latin typeface="Gill Sans MT" panose="020B0502020104020203" pitchFamily="34" charset="-18"/>
                <a:cs typeface="Gill Sans"/>
              </a:rPr>
              <a:t/>
            </a:r>
            <a:br>
              <a:rPr lang="cs-CZ" b="1" dirty="0" smtClean="0">
                <a:solidFill>
                  <a:srgbClr val="D70303"/>
                </a:solidFill>
                <a:latin typeface="Gill Sans MT" panose="020B0502020104020203" pitchFamily="34" charset="-18"/>
                <a:cs typeface="Gill Sans"/>
              </a:rPr>
            </a:br>
            <a:r>
              <a:rPr lang="cs-CZ" i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Neformální pracovní skupina</a:t>
            </a:r>
            <a:endParaRPr lang="cs-CZ" i="1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1800" i="1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3408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připomínkových řízeních MZ 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24668" y="1196752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endParaRPr lang="cs-CZ" sz="2000" b="1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Pacientská </a:t>
            </a: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rada připomínkuje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návrhy legislativních a nelegislativních návrhů ministerstva zdravotnictví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ve vnitřním připomínkovém řízení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prostřednictvím Oddělení podpory práv pacientů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8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8" algn="just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Od svého prvního zasedání 18. 10. 2017 se Pacientská rada účastnila celkem </a:t>
            </a: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29 připomínkových řízení</a:t>
            </a: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, uplatněno přes </a:t>
            </a: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220 připomínek</a:t>
            </a: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</a:t>
            </a:r>
            <a:endParaRPr lang="cs-CZ" sz="2000" b="1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99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630862" cy="1167556"/>
          </a:xfrm>
        </p:spPr>
        <p:txBody>
          <a:bodyPr>
            <a:noAutofit/>
          </a:bodyPr>
          <a:lstStyle/>
          <a:p>
            <a:pPr algn="l"/>
            <a:r>
              <a:rPr lang="cs-CZ" sz="22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Nová úprava úhrad a kategorizace zdravotnických prostředků</a:t>
            </a:r>
            <a:endParaRPr lang="cs-CZ" sz="2200" b="1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883461" y="1484784"/>
            <a:ext cx="7344816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Calibri"/>
                <a:ea typeface="Calibri"/>
              </a:rPr>
              <a:t>Informace pro pacienty: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Calibri"/>
              <a:ea typeface="Calibri"/>
            </a:endParaRP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Calibri"/>
                <a:ea typeface="Calibri"/>
              </a:rPr>
              <a:t>Národní informační systém zdravotnických prostředků</a:t>
            </a:r>
          </a:p>
          <a:p>
            <a:pPr lvl="8"/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</a:rPr>
              <a:t>	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ea typeface="Calibri"/>
              </a:rPr>
              <a:t>www.niszp.cz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Calibri"/>
                <a:ea typeface="Calibri"/>
              </a:rPr>
              <a:t>Ministerstvo zdravotnictví ČR</a:t>
            </a:r>
          </a:p>
          <a:p>
            <a:pPr lvl="8"/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</a:rPr>
              <a:t>	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ea typeface="Calibri"/>
              </a:rPr>
              <a:t>www.mzcr.cz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Calibri"/>
                <a:ea typeface="Calibri"/>
              </a:rPr>
              <a:t>Web pro pacienty a pacientské organizace</a:t>
            </a:r>
          </a:p>
          <a:p>
            <a:pPr lvl="8"/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</a:rPr>
              <a:t>	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ea typeface="Calibri"/>
              </a:rPr>
              <a:t>pacientskeorganizace.mzcr.cz</a:t>
            </a:r>
          </a:p>
          <a:p>
            <a:endParaRPr lang="cs-CZ" sz="2400" b="1" u="sng" dirty="0">
              <a:solidFill>
                <a:srgbClr val="0000FF"/>
              </a:solidFill>
              <a:latin typeface="Calibri"/>
              <a:ea typeface="Calibri"/>
            </a:endParaRPr>
          </a:p>
          <a:p>
            <a:r>
              <a:rPr lang="cs-CZ" sz="2400" b="1" u="sng" dirty="0" smtClean="0">
                <a:solidFill>
                  <a:srgbClr val="0000FF"/>
                </a:solidFill>
                <a:latin typeface="Calibri"/>
                <a:ea typeface="Calibri"/>
              </a:rPr>
              <a:t>https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ea typeface="Calibri"/>
              </a:rPr>
              <a:t>://www.niszp.cz/cs/kategorizace-uhradova-regulace-zdravotnickych-prostredku-hrazenych-na-poukaz/informace-pro-pacienty</a:t>
            </a:r>
            <a:r>
              <a:rPr lang="cs-CZ" sz="2400" dirty="0">
                <a:latin typeface="Calibri"/>
                <a:ea typeface="Calibri"/>
              </a:rPr>
              <a:t> </a:t>
            </a:r>
            <a:endParaRPr lang="cs-CZ" sz="2400" dirty="0">
              <a:latin typeface="Times New Roman"/>
              <a:ea typeface="Calibri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sz="2400" kern="1200" dirty="0" smtClean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060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6981" y="263691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cs-CZ" sz="3600" b="1" dirty="0">
                <a:latin typeface="Gill Sans MT" panose="020B0502020104020203" pitchFamily="34" charset="-18"/>
              </a:rPr>
              <a:t>Děkuji jménem vedení PR</a:t>
            </a:r>
          </a:p>
          <a:p>
            <a:pPr algn="ctr">
              <a:buSzPct val="100000"/>
            </a:pPr>
            <a:r>
              <a:rPr lang="cs-CZ" sz="2400" dirty="0">
                <a:latin typeface="Gill Sans MT" panose="020B0502020104020203" pitchFamily="34" charset="-18"/>
              </a:rPr>
              <a:t>Oddělení podpory práv pacientů, </a:t>
            </a:r>
          </a:p>
          <a:p>
            <a:pPr algn="ctr">
              <a:buSzPct val="100000"/>
            </a:pPr>
            <a:r>
              <a:rPr lang="cs-CZ" sz="2400" dirty="0">
                <a:latin typeface="Gill Sans MT" panose="020B0502020104020203" pitchFamily="34" charset="-18"/>
              </a:rPr>
              <a:t>Dalším zaměstnancům MZ a panu ministrovi</a:t>
            </a:r>
          </a:p>
          <a:p>
            <a:pPr algn="ctr">
              <a:buSzPct val="100000"/>
            </a:pPr>
            <a:r>
              <a:rPr lang="cs-CZ" sz="2400" dirty="0">
                <a:latin typeface="Gill Sans MT" panose="020B0502020104020203" pitchFamily="34" charset="-18"/>
              </a:rPr>
              <a:t>Všem kolegyním a kolegům</a:t>
            </a:r>
          </a:p>
          <a:p>
            <a:pPr lvl="0" algn="ctr">
              <a:buSzPct val="100000"/>
            </a:pPr>
            <a:endParaRPr lang="cs-CZ" sz="3600" b="1" dirty="0">
              <a:latin typeface="Gill Sans MT" panose="020B0502020104020203" pitchFamily="34" charset="-18"/>
            </a:endParaRPr>
          </a:p>
          <a:p>
            <a:pPr lvl="0" algn="ctr">
              <a:buSzPct val="100000"/>
            </a:pPr>
            <a:r>
              <a:rPr lang="cs-CZ" sz="3600" b="1" dirty="0">
                <a:latin typeface="Gill Sans MT" panose="020B0502020104020203" pitchFamily="34" charset="-18"/>
              </a:rPr>
              <a:t>Děkuji za pozornost.</a:t>
            </a:r>
          </a:p>
          <a:p>
            <a:pPr lvl="0" algn="ctr">
              <a:buSzPct val="100000"/>
            </a:pPr>
            <a:endParaRPr lang="cs-CZ" sz="3600" b="1" dirty="0">
              <a:latin typeface="Gill Sans MT" panose="020B0502020104020203" pitchFamily="34" charset="-18"/>
            </a:endParaRPr>
          </a:p>
          <a:p>
            <a:pPr algn="ctr">
              <a:buSzPct val="100000"/>
            </a:pPr>
            <a:endParaRPr lang="cs-CZ" altLang="cs-CZ" sz="40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72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Jana Hlaváčová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Oddělení podpory práv pacientů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Alena Šteflová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náměstkyně ministra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3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Filip Vrubel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náměstek ministra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Helena Rögnerová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náměstkyně pro ekonomiku a zdravotní pojištění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Roman Prymula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>
                <a:solidFill>
                  <a:srgbClr val="FFFFFF"/>
                </a:solidFill>
                <a:latin typeface="Gill Sans MT" panose="020B0502020104020203" pitchFamily="34" charset="-18"/>
              </a:rPr>
              <a:t>n</a:t>
            </a: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áměstek pro zdravotní péči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Radek Policar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náměstek  pro legislativu a právo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Adam Vojtěch</a:t>
            </a: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ministr zdravotnictví ČR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9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Tomáš Zima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rektor Univerzity Karlovy v Praze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Jakub Dvořáček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>
                <a:solidFill>
                  <a:srgbClr val="FFFFFF"/>
                </a:solidFill>
                <a:latin typeface="Gill Sans MT" panose="020B0502020104020203" pitchFamily="34" charset="-18"/>
              </a:rPr>
              <a:t>v</a:t>
            </a: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ýkonný ředitel AIFP 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630862" cy="1167556"/>
          </a:xfrm>
        </p:spPr>
        <p:txBody>
          <a:bodyPr>
            <a:noAutofit/>
          </a:bodyPr>
          <a:lstStyle/>
          <a:p>
            <a:pPr algn="l"/>
            <a:r>
              <a:rPr lang="cs-CZ" sz="2200" b="1" dirty="0">
                <a:solidFill>
                  <a:schemeClr val="bg1"/>
                </a:solidFill>
                <a:latin typeface="Gill Sans MT" panose="020B0502020104020203" pitchFamily="34" charset="-18"/>
              </a:rPr>
              <a:t>V</a:t>
            </a:r>
            <a:r>
              <a:rPr lang="cs-CZ" sz="22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zdělávací </a:t>
            </a:r>
            <a:r>
              <a:rPr lang="cs-CZ" sz="2200" b="1" dirty="0">
                <a:solidFill>
                  <a:schemeClr val="bg1"/>
                </a:solidFill>
                <a:latin typeface="Gill Sans MT" panose="020B0502020104020203" pitchFamily="34" charset="-18"/>
              </a:rPr>
              <a:t>program v oblasti HTA „Zapojení pacientů do rozhodovacích procesů o úhradě zdravotní péče“</a:t>
            </a:r>
            <a:endParaRPr lang="cs-CZ" sz="2200" b="1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57883" y="1268760"/>
            <a:ext cx="7688725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1600" dirty="0" smtClean="0"/>
              <a:t>Celkem </a:t>
            </a:r>
            <a:r>
              <a:rPr lang="cs-CZ" sz="1600" b="1" dirty="0" smtClean="0"/>
              <a:t>19 účastníků.</a:t>
            </a:r>
          </a:p>
          <a:p>
            <a:pPr lvl="0"/>
            <a:endParaRPr lang="cs-CZ" sz="1600" dirty="0" smtClean="0"/>
          </a:p>
          <a:p>
            <a:pPr lvl="0"/>
            <a:r>
              <a:rPr lang="cs-CZ" sz="1600" dirty="0" smtClean="0"/>
              <a:t>Certifikáty za splnění podmínek kurzu získávají:</a:t>
            </a:r>
          </a:p>
          <a:p>
            <a:pPr lvl="0"/>
            <a:endParaRPr lang="cs-CZ" sz="1600" dirty="0"/>
          </a:p>
          <a:p>
            <a:pPr lvl="0"/>
            <a:r>
              <a:rPr lang="cs-CZ" sz="1600" b="1" dirty="0" smtClean="0"/>
              <a:t>Petra </a:t>
            </a:r>
            <a:r>
              <a:rPr lang="cs-CZ" sz="1600" b="1" dirty="0"/>
              <a:t>Adámková  </a:t>
            </a:r>
            <a:r>
              <a:rPr lang="cs-CZ" sz="1600" dirty="0"/>
              <a:t>		ONKO Unie, o.p.s.</a:t>
            </a:r>
          </a:p>
          <a:p>
            <a:pPr lvl="0"/>
            <a:r>
              <a:rPr lang="cs-CZ" sz="1600" b="1" dirty="0"/>
              <a:t>René Břečťan       </a:t>
            </a:r>
            <a:r>
              <a:rPr lang="cs-CZ" sz="1600" dirty="0"/>
              <a:t>		</a:t>
            </a:r>
            <a:r>
              <a:rPr lang="cs-CZ" sz="1600" dirty="0" err="1"/>
              <a:t>Parent</a:t>
            </a:r>
            <a:r>
              <a:rPr lang="cs-CZ" sz="1600" dirty="0"/>
              <a:t> Project, z.s.</a:t>
            </a:r>
          </a:p>
          <a:p>
            <a:pPr lvl="0"/>
            <a:r>
              <a:rPr lang="cs-CZ" sz="1600" b="1" dirty="0"/>
              <a:t>Zdeňka Faltýnková 	</a:t>
            </a:r>
            <a:r>
              <a:rPr lang="cs-CZ" sz="1600" dirty="0" smtClean="0"/>
              <a:t>Česká </a:t>
            </a:r>
            <a:r>
              <a:rPr lang="cs-CZ" sz="1600" dirty="0"/>
              <a:t>asociace paraplegiků - CZEPA, z.s.</a:t>
            </a:r>
          </a:p>
          <a:p>
            <a:pPr lvl="0"/>
            <a:r>
              <a:rPr lang="cs-CZ" sz="1600" b="1" dirty="0"/>
              <a:t>Robert Hejzák </a:t>
            </a:r>
            <a:r>
              <a:rPr lang="cs-CZ" sz="1600" dirty="0"/>
              <a:t>		Česká společnost AIDS pomoc, z.s.</a:t>
            </a:r>
          </a:p>
          <a:p>
            <a:pPr lvl="0"/>
            <a:r>
              <a:rPr lang="cs-CZ" sz="1600" b="1" dirty="0"/>
              <a:t>Václav Hradílek  	</a:t>
            </a:r>
            <a:r>
              <a:rPr lang="cs-CZ" sz="1600" dirty="0"/>
              <a:t>	</a:t>
            </a:r>
            <a:r>
              <a:rPr lang="cs-CZ" sz="1600" dirty="0" err="1"/>
              <a:t>SMÁci</a:t>
            </a:r>
            <a:r>
              <a:rPr lang="cs-CZ" sz="1600" dirty="0"/>
              <a:t>, z.s.</a:t>
            </a:r>
          </a:p>
          <a:p>
            <a:pPr lvl="0"/>
            <a:r>
              <a:rPr lang="cs-CZ" sz="1600" b="1" dirty="0"/>
              <a:t>Věra Chybová	</a:t>
            </a:r>
            <a:r>
              <a:rPr lang="cs-CZ" sz="1600" dirty="0"/>
              <a:t>	</a:t>
            </a:r>
            <a:r>
              <a:rPr lang="cs-CZ" sz="1600" dirty="0" smtClean="0"/>
              <a:t>Dystonie </a:t>
            </a:r>
            <a:r>
              <a:rPr lang="cs-CZ" sz="1600" dirty="0"/>
              <a:t>– rodina spolu, z.s.</a:t>
            </a:r>
          </a:p>
          <a:p>
            <a:pPr lvl="0"/>
            <a:r>
              <a:rPr lang="cs-CZ" sz="1600" b="1" dirty="0"/>
              <a:t>Eva Knappová</a:t>
            </a:r>
            <a:r>
              <a:rPr lang="cs-CZ" sz="1600" dirty="0"/>
              <a:t>		Aliance žen s rakovinou prsu, o.p.s.</a:t>
            </a:r>
          </a:p>
          <a:p>
            <a:pPr lvl="0"/>
            <a:r>
              <a:rPr lang="cs-CZ" sz="1600" b="1" dirty="0"/>
              <a:t>Daniel </a:t>
            </a:r>
            <a:r>
              <a:rPr lang="cs-CZ" sz="1600" b="1" dirty="0" err="1"/>
              <a:t>Kostan</a:t>
            </a:r>
            <a:r>
              <a:rPr lang="cs-CZ" sz="1600" b="1" dirty="0"/>
              <a:t> 	</a:t>
            </a:r>
            <a:r>
              <a:rPr lang="cs-CZ" sz="1600" dirty="0"/>
              <a:t>	</a:t>
            </a:r>
            <a:r>
              <a:rPr lang="cs-CZ" sz="1600" dirty="0" err="1"/>
              <a:t>SMÁci</a:t>
            </a:r>
            <a:r>
              <a:rPr lang="cs-CZ" sz="1600" dirty="0"/>
              <a:t>, z.s.</a:t>
            </a:r>
          </a:p>
          <a:p>
            <a:pPr lvl="0"/>
            <a:r>
              <a:rPr lang="cs-CZ" sz="1600" b="1" dirty="0"/>
              <a:t>Jiřina Landová  </a:t>
            </a:r>
            <a:r>
              <a:rPr lang="cs-CZ" sz="1600" dirty="0"/>
              <a:t>		Unie ROSKA - česká MS společnost, z. s.</a:t>
            </a:r>
          </a:p>
          <a:p>
            <a:pPr lvl="0"/>
            <a:r>
              <a:rPr lang="cs-CZ" sz="1600" b="1" dirty="0"/>
              <a:t>Jaromír Lán </a:t>
            </a:r>
            <a:r>
              <a:rPr lang="cs-CZ" sz="1600" dirty="0"/>
              <a:t>		</a:t>
            </a:r>
            <a:r>
              <a:rPr lang="cs-CZ" sz="1600" dirty="0" smtClean="0"/>
              <a:t>Asociace </a:t>
            </a:r>
            <a:r>
              <a:rPr lang="cs-CZ" sz="1600" dirty="0"/>
              <a:t>protetických pacientů z.s.</a:t>
            </a:r>
          </a:p>
          <a:p>
            <a:pPr lvl="0"/>
            <a:r>
              <a:rPr lang="cs-CZ" sz="1600" b="1" dirty="0"/>
              <a:t>Martina Matějčková</a:t>
            </a:r>
            <a:r>
              <a:rPr lang="cs-CZ" sz="1600" dirty="0"/>
              <a:t>	</a:t>
            </a:r>
            <a:r>
              <a:rPr lang="cs-CZ" sz="1600" dirty="0" smtClean="0"/>
              <a:t>Revma </a:t>
            </a:r>
            <a:r>
              <a:rPr lang="cs-CZ" sz="1600" dirty="0"/>
              <a:t>Liga Česká republika, z.s.</a:t>
            </a:r>
          </a:p>
          <a:p>
            <a:pPr lvl="0"/>
            <a:r>
              <a:rPr lang="cs-CZ" sz="1600" b="1" dirty="0"/>
              <a:t>Vlastimil Milata </a:t>
            </a:r>
            <a:r>
              <a:rPr lang="cs-CZ" sz="1600" dirty="0"/>
              <a:t>		</a:t>
            </a:r>
            <a:r>
              <a:rPr lang="cs-CZ" sz="1600" dirty="0" err="1"/>
              <a:t>Diaktiv</a:t>
            </a:r>
            <a:r>
              <a:rPr lang="cs-CZ" sz="1600" dirty="0"/>
              <a:t> Czech Republic</a:t>
            </a:r>
          </a:p>
          <a:p>
            <a:pPr lvl="0"/>
            <a:r>
              <a:rPr lang="cs-CZ" sz="1600" b="1" dirty="0"/>
              <a:t>Leona Pejcharová </a:t>
            </a:r>
            <a:r>
              <a:rPr lang="cs-CZ" sz="1600" dirty="0"/>
              <a:t>		Spolek uživatelů kochleárního implantátu</a:t>
            </a:r>
          </a:p>
          <a:p>
            <a:pPr lvl="0"/>
            <a:r>
              <a:rPr lang="cs-CZ" sz="1600" b="1" dirty="0"/>
              <a:t>Radek Puda  </a:t>
            </a:r>
            <a:r>
              <a:rPr lang="cs-CZ" sz="1600" dirty="0"/>
              <a:t>		</a:t>
            </a:r>
            <a:r>
              <a:rPr lang="cs-CZ" sz="1600" dirty="0" smtClean="0"/>
              <a:t>Národní </a:t>
            </a:r>
            <a:r>
              <a:rPr lang="cs-CZ" sz="1600" dirty="0"/>
              <a:t>sdružení PKU a jiných DMP, z.s.</a:t>
            </a:r>
          </a:p>
          <a:p>
            <a:pPr lvl="0"/>
            <a:r>
              <a:rPr lang="cs-CZ" sz="1600" b="1" dirty="0"/>
              <a:t>Edita Šimáčková</a:t>
            </a:r>
            <a:r>
              <a:rPr lang="cs-CZ" sz="1600" dirty="0"/>
              <a:t>		</a:t>
            </a:r>
            <a:r>
              <a:rPr lang="cs-CZ" sz="1600" dirty="0" err="1"/>
              <a:t>Diakar</a:t>
            </a:r>
            <a:r>
              <a:rPr lang="cs-CZ" sz="1600" dirty="0"/>
              <a:t>, </a:t>
            </a:r>
            <a:r>
              <a:rPr lang="cs-CZ" sz="1600" dirty="0" err="1"/>
              <a:t>z.ú</a:t>
            </a:r>
            <a:r>
              <a:rPr lang="cs-CZ" sz="1600" dirty="0"/>
              <a:t>.</a:t>
            </a:r>
          </a:p>
          <a:p>
            <a:pPr lvl="0"/>
            <a:r>
              <a:rPr lang="cs-CZ" sz="1600" b="1" dirty="0"/>
              <a:t>Simona Zábranská </a:t>
            </a:r>
            <a:r>
              <a:rPr lang="cs-CZ" sz="1600" dirty="0"/>
              <a:t>	</a:t>
            </a:r>
            <a:r>
              <a:rPr lang="cs-CZ" sz="1600" dirty="0" smtClean="0"/>
              <a:t>Klub </a:t>
            </a:r>
            <a:r>
              <a:rPr lang="cs-CZ" sz="1600" dirty="0"/>
              <a:t>nemocných cystickou fibrózou, z.s.</a:t>
            </a:r>
          </a:p>
        </p:txBody>
      </p:sp>
    </p:spTree>
    <p:extLst>
      <p:ext uri="{BB962C8B-B14F-4D97-AF65-F5344CB8AC3E}">
        <p14:creationId xmlns:p14="http://schemas.microsoft.com/office/powerpoint/2010/main" val="238369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0838" y="1484784"/>
            <a:ext cx="84448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cs-CZ" sz="36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Přejeme příjemné </a:t>
            </a:r>
            <a:r>
              <a:rPr lang="cs-CZ" sz="3600" b="1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prožití </a:t>
            </a:r>
            <a:br>
              <a:rPr lang="cs-CZ" sz="3600" b="1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</a:br>
            <a:r>
              <a:rPr lang="cs-CZ" sz="3600" b="1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Vánočních svátků</a:t>
            </a:r>
            <a:endParaRPr lang="cs-CZ" sz="3600" b="1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algn="ctr">
              <a:buSzPct val="100000"/>
            </a:pPr>
            <a:endParaRPr lang="cs-CZ" sz="3600" b="1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algn="ctr">
              <a:buSzPct val="100000"/>
            </a:pPr>
            <a:endParaRPr lang="cs-CZ" altLang="cs-CZ" sz="4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0BED7B-4CB8-4DDD-843D-D1E50BCBA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5895174" cy="35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Vlastimil Milata</a:t>
            </a: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předseda Pacientské rady ministra zdravotnictví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7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ál 34"/>
          <p:cNvSpPr/>
          <p:nvPr/>
        </p:nvSpPr>
        <p:spPr>
          <a:xfrm>
            <a:off x="2238664" y="667235"/>
            <a:ext cx="2221056" cy="18686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6211641" y="2535934"/>
            <a:ext cx="2209223" cy="18587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black"/>
              </a:solidFill>
              <a:latin typeface="Gill Sans MT" panose="020B0502020104020203" pitchFamily="34" charset="-18"/>
            </a:endParaRPr>
          </a:p>
        </p:txBody>
      </p:sp>
      <p:sp>
        <p:nvSpPr>
          <p:cNvPr id="37" name="Ovál 36"/>
          <p:cNvSpPr/>
          <p:nvPr/>
        </p:nvSpPr>
        <p:spPr>
          <a:xfrm>
            <a:off x="4887315" y="728091"/>
            <a:ext cx="2219936" cy="18677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black"/>
              </a:solidFill>
              <a:latin typeface="Gill Sans MT" panose="020B0502020104020203" pitchFamily="34" charset="-18"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855986" y="2595847"/>
            <a:ext cx="2268758" cy="19088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black"/>
              </a:solidFill>
              <a:latin typeface="Gill Sans MT" panose="020B0502020104020203" pitchFamily="34" charset="-18"/>
            </a:endParaRPr>
          </a:p>
        </p:txBody>
      </p:sp>
      <p:sp>
        <p:nvSpPr>
          <p:cNvPr id="39" name="Ovál 38"/>
          <p:cNvSpPr/>
          <p:nvPr/>
        </p:nvSpPr>
        <p:spPr>
          <a:xfrm>
            <a:off x="2157834" y="4394676"/>
            <a:ext cx="2353747" cy="19803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2500" kern="1200">
              <a:solidFill>
                <a:prstClr val="black"/>
              </a:solidFill>
              <a:latin typeface="Gill Sans MT" panose="020B0502020104020203" pitchFamily="34" charset="-18"/>
            </a:endParaRPr>
          </a:p>
        </p:txBody>
      </p:sp>
      <p:sp>
        <p:nvSpPr>
          <p:cNvPr id="40" name="Ovál 39"/>
          <p:cNvSpPr/>
          <p:nvPr/>
        </p:nvSpPr>
        <p:spPr>
          <a:xfrm>
            <a:off x="4727437" y="4394676"/>
            <a:ext cx="2287980" cy="1925006"/>
          </a:xfrm>
          <a:prstGeom prst="ellipse">
            <a:avLst/>
          </a:prstGeom>
          <a:solidFill>
            <a:srgbClr val="FC464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2500" kern="1200">
              <a:solidFill>
                <a:prstClr val="black"/>
              </a:solidFill>
              <a:latin typeface="Gill Sans MT" panose="020B0502020104020203" pitchFamily="34" charset="-18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571978" y="1384201"/>
            <a:ext cx="17646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stát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82032" y="2971139"/>
            <a:ext cx="24990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poskytovatelé zdravotních služeb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371518" y="4923179"/>
            <a:ext cx="1907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odborné společnosti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989118" y="5103264"/>
            <a:ext cx="1764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pacienti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169898" y="3094265"/>
            <a:ext cx="1764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komerční subjekty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043060" y="1220772"/>
            <a:ext cx="19398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zdravotní pojišťovny</a:t>
            </a: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580932" y="1471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Ovál 47"/>
          <p:cNvSpPr/>
          <p:nvPr/>
        </p:nvSpPr>
        <p:spPr>
          <a:xfrm>
            <a:off x="706235" y="2094435"/>
            <a:ext cx="1347817" cy="7884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black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523324" y="4159785"/>
            <a:ext cx="1508224" cy="11098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82032" y="2304014"/>
            <a:ext cx="125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nemocnice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88665" y="4391535"/>
            <a:ext cx="143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ambulantní lékaři</a:t>
            </a:r>
          </a:p>
        </p:txBody>
      </p:sp>
      <p:sp>
        <p:nvSpPr>
          <p:cNvPr id="52" name="Ovál 51"/>
          <p:cNvSpPr/>
          <p:nvPr/>
        </p:nvSpPr>
        <p:spPr>
          <a:xfrm>
            <a:off x="6840549" y="4054717"/>
            <a:ext cx="1760514" cy="9381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black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7015418" y="1661201"/>
            <a:ext cx="1781810" cy="144421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930338" y="4217634"/>
            <a:ext cx="167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farmaceutické firmy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930338" y="1709666"/>
            <a:ext cx="194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výrobci a distributoři zdravotnických prostředků</a:t>
            </a:r>
          </a:p>
        </p:txBody>
      </p:sp>
      <p:sp>
        <p:nvSpPr>
          <p:cNvPr id="56" name="Ovál 55"/>
          <p:cNvSpPr/>
          <p:nvPr/>
        </p:nvSpPr>
        <p:spPr>
          <a:xfrm>
            <a:off x="1581036" y="265458"/>
            <a:ext cx="1582918" cy="11666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black"/>
              </a:solidFill>
            </a:endParaRPr>
          </a:p>
        </p:txBody>
      </p:sp>
      <p:sp>
        <p:nvSpPr>
          <p:cNvPr id="57" name="Ovál 56"/>
          <p:cNvSpPr/>
          <p:nvPr/>
        </p:nvSpPr>
        <p:spPr>
          <a:xfrm>
            <a:off x="3355901" y="378856"/>
            <a:ext cx="956038" cy="7745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498287" y="417913"/>
            <a:ext cx="173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ministerstvo zdravotnictví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417169" y="542972"/>
            <a:ext cx="8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SÚKL</a:t>
            </a:r>
          </a:p>
        </p:txBody>
      </p:sp>
    </p:spTree>
    <p:extLst>
      <p:ext uri="{BB962C8B-B14F-4D97-AF65-F5344CB8AC3E}">
        <p14:creationId xmlns:p14="http://schemas.microsoft.com/office/powerpoint/2010/main" val="58950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0"/>
            <a:ext cx="7486846" cy="1050924"/>
          </a:xfrm>
        </p:spPr>
        <p:txBody>
          <a:bodyPr/>
          <a:lstStyle/>
          <a:p>
            <a:r>
              <a:rPr lang="cs-CZ" dirty="0">
                <a:latin typeface="Gill Sans MT" panose="020B0502020104020203" pitchFamily="34" charset="-18"/>
              </a:rPr>
              <a:t>Role pacienta – individuální a systémová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416824" cy="452437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Pacient jako jednotlivec</a:t>
            </a:r>
          </a:p>
          <a:p>
            <a:r>
              <a:rPr lang="cs-CZ" b="0" dirty="0">
                <a:solidFill>
                  <a:schemeClr val="tx1"/>
                </a:solidFill>
                <a:latin typeface="Gill Sans MT" panose="020B0502020104020203" pitchFamily="34" charset="-18"/>
              </a:rPr>
              <a:t>	Informovaný pacient se znalostí svých práv a povinností, aktivní role ve péči o své zdraví. </a:t>
            </a:r>
          </a:p>
          <a:p>
            <a:endParaRPr lang="cs-CZ" dirty="0">
              <a:solidFill>
                <a:schemeClr val="tx1"/>
              </a:solidFill>
              <a:latin typeface="Gill Sans MT" panose="020B0502020104020203" pitchFamily="34" charset="-18"/>
            </a:endParaRPr>
          </a:p>
          <a:p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Pacient jako aktér – systémová účast</a:t>
            </a:r>
          </a:p>
          <a:p>
            <a:r>
              <a:rPr lang="cs-CZ" b="0" dirty="0">
                <a:solidFill>
                  <a:schemeClr val="tx1"/>
                </a:solidFill>
                <a:latin typeface="Gill Sans MT" panose="020B0502020104020203" pitchFamily="34" charset="-18"/>
              </a:rPr>
              <a:t>	Účast uživatelů služeb v relevantních procesech pomáhá zacílení daných politik a opatření na skutečné potřeby koncového uživatele, stejně jako přístupnosti takových opatření pro koncové uživatele. </a:t>
            </a:r>
          </a:p>
          <a:p>
            <a:pPr>
              <a:buFont typeface="Arial"/>
              <a:buChar char="•"/>
            </a:pPr>
            <a:r>
              <a:rPr lang="cs-CZ" dirty="0" err="1">
                <a:solidFill>
                  <a:schemeClr val="tx1"/>
                </a:solidFill>
                <a:latin typeface="Gill Sans MT" panose="020B0502020104020203" pitchFamily="34" charset="-18"/>
              </a:rPr>
              <a:t>Patient</a:t>
            </a: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 expert – expertní pacient</a:t>
            </a:r>
          </a:p>
          <a:p>
            <a:pPr lvl="1">
              <a:buFont typeface="Arial"/>
              <a:buChar char="•"/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Pacient s danou diagnózou znalý informací o nemoci, léčbě a potřebných mechanismů zdrav. systémů</a:t>
            </a:r>
          </a:p>
          <a:p>
            <a:pPr>
              <a:buFont typeface="Arial"/>
              <a:buChar char="•"/>
            </a:pPr>
            <a:r>
              <a:rPr lang="cs-CZ" dirty="0" err="1">
                <a:solidFill>
                  <a:schemeClr val="tx1"/>
                </a:solidFill>
                <a:latin typeface="Gill Sans MT" panose="020B0502020104020203" pitchFamily="34" charset="-18"/>
              </a:rPr>
              <a:t>Patient</a:t>
            </a: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Gill Sans MT" panose="020B0502020104020203" pitchFamily="34" charset="-18"/>
              </a:rPr>
              <a:t>advocate</a:t>
            </a: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 – zástupce pacientů</a:t>
            </a:r>
          </a:p>
          <a:p>
            <a:pPr lvl="1">
              <a:buFont typeface="Arial"/>
              <a:buChar char="•"/>
            </a:pPr>
            <a:r>
              <a:rPr lang="cs-CZ" b="0" dirty="0">
                <a:solidFill>
                  <a:schemeClr val="tx1"/>
                </a:solidFill>
                <a:latin typeface="Gill Sans MT" panose="020B0502020104020203" pitchFamily="34" charset="-18"/>
              </a:rPr>
              <a:t>Pacientské organizace, agregované informace od členů</a:t>
            </a:r>
          </a:p>
          <a:p>
            <a:pPr lvl="1">
              <a:buFont typeface="Arial"/>
              <a:buChar char="•"/>
            </a:pPr>
            <a:endParaRPr lang="cs-CZ" b="0" dirty="0">
              <a:solidFill>
                <a:schemeClr val="tx1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2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630862" cy="1167556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Pacientská rada ministra zdravotnictví</a:t>
            </a:r>
            <a:endParaRPr lang="cs-CZ" sz="2200" b="1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883461" y="1484784"/>
            <a:ext cx="7344816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stálý poradní orgán ministra zdravotnictví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vznik na podzim 2017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zástupce pacientů jako aktéra na MZČR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24 členů – zástupců pacientských organizací sdružujících pacienty různých diagnóz, splnění kritérií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účastní se připomínkování legislativních i jiných návrhů MZČR v rámci vnitřního připomínkového řízení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konzultační a proaktivní činnost – podávání návrhů a podnětů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sz="24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592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705758" y="602564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233764" y="261339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86611" y="2005353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858637" y="141713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409614" y="102997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946856" y="622298"/>
            <a:ext cx="640418" cy="66643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128372" y="3297726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233764" y="4081429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86611" y="4711016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905558" y="519638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2015037" y="5901007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5235493" y="213721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3458573" y="661058"/>
            <a:ext cx="667274" cy="6719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4186060" y="102947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4758566" y="1501297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5442062" y="2793670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365429" y="4206960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021778" y="4863432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4506538" y="537757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3955358" y="5695627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1409614" y="5627832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5517033" y="3527681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3369110" y="594765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2694557" y="259540"/>
            <a:ext cx="703112" cy="7374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009828" y="2718757"/>
            <a:ext cx="26583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Pacientská rada</a:t>
            </a:r>
          </a:p>
          <a:p>
            <a:endParaRPr lang="cs-CZ" sz="2000" b="1" u="sng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24 členů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předseda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2 místopředsedkyně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617457" y="700329"/>
            <a:ext cx="36948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cs-CZ" sz="18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člen pacientské organizace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nezávislá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vedena a řízena pacienty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hlavní činností je pomoc pacientům nebo ochrana jejich práv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trvá alespoň 12 měsíců</a:t>
            </a:r>
          </a:p>
          <a:p>
            <a:pPr marL="742950" lvl="1" indent="-285750">
              <a:buFontTx/>
              <a:buChar char="-"/>
            </a:pPr>
            <a:endParaRPr lang="cs-CZ" sz="18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marL="742950" lvl="1" indent="-285750">
              <a:buFontTx/>
              <a:buChar char="-"/>
            </a:pPr>
            <a:endParaRPr lang="cs-CZ" sz="18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marL="457200" lvl="1"/>
            <a:endParaRPr lang="cs-CZ" sz="18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  <a:p>
            <a:pPr marL="457200" lvl="1" indent="-101600"/>
            <a:r>
              <a:rPr lang="cs-CZ" sz="1800" b="1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zastoupení různých diagnóz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onemocnění ledvin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vzácná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roztroušená skleróza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paraplegičtí pacienti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duševní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diabetes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poruchy sluchu a zraku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revmatická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kožní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>
                <a:solidFill>
                  <a:prstClr val="black"/>
                </a:solidFill>
                <a:latin typeface="Gill Sans MT" panose="020B0502020104020203" pitchFamily="34" charset="-18"/>
                <a:ea typeface="+mn-ea"/>
                <a:cs typeface="+mn-cs"/>
              </a:rPr>
              <a:t>…</a:t>
            </a:r>
          </a:p>
          <a:p>
            <a:pPr marL="742950" lvl="1" indent="-285750">
              <a:buFontTx/>
              <a:buChar char="-"/>
            </a:pPr>
            <a:endParaRPr lang="cs-CZ" sz="18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80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8291" y="949985"/>
            <a:ext cx="8777288" cy="5791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6023055" y="537233"/>
            <a:ext cx="2900362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prstClr val="black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Ministerstvo zdravotnictví ČR</a:t>
            </a:r>
            <a:endParaRPr lang="cs-CZ" altLang="cs-CZ" sz="18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43913" y="3862365"/>
            <a:ext cx="1933575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793056" y="5534927"/>
            <a:ext cx="1114425" cy="11696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669119" y="1041462"/>
            <a:ext cx="1495425" cy="476250"/>
            <a:chOff x="3886200" y="1432560"/>
            <a:chExt cx="1495425" cy="476250"/>
          </a:xfrm>
        </p:grpSpPr>
        <p:sp>
          <p:nvSpPr>
            <p:cNvPr id="7" name="Zaoblený obdélník 6"/>
            <p:cNvSpPr/>
            <p:nvPr/>
          </p:nvSpPr>
          <p:spPr>
            <a:xfrm>
              <a:off x="3886200" y="1432560"/>
              <a:ext cx="1495425" cy="47625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4062412" y="149606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kern="1200" dirty="0">
                  <a:solidFill>
                    <a:prstClr val="black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ministr</a:t>
              </a:r>
              <a:endParaRPr lang="cs-CZ" altLang="cs-CZ" sz="18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1382896" y="2298758"/>
            <a:ext cx="911640" cy="795973"/>
            <a:chOff x="1619672" y="2544901"/>
            <a:chExt cx="911640" cy="795973"/>
          </a:xfrm>
        </p:grpSpPr>
        <p:sp>
          <p:nvSpPr>
            <p:cNvPr id="4" name="Zaoblený obdélník 3"/>
            <p:cNvSpPr/>
            <p:nvPr/>
          </p:nvSpPr>
          <p:spPr>
            <a:xfrm>
              <a:off x="1619672" y="2564904"/>
              <a:ext cx="89595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1619672" y="2544901"/>
              <a:ext cx="91164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kern="12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legislativy a práva</a:t>
              </a:r>
              <a:endParaRPr lang="cs-CZ" altLang="cs-CZ" sz="18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73590" y="2296404"/>
            <a:ext cx="934529" cy="775970"/>
            <a:chOff x="335041" y="2564904"/>
            <a:chExt cx="934529" cy="775970"/>
          </a:xfrm>
        </p:grpSpPr>
        <p:sp>
          <p:nvSpPr>
            <p:cNvPr id="8" name="Zaoblený obdélník 7"/>
            <p:cNvSpPr/>
            <p:nvPr/>
          </p:nvSpPr>
          <p:spPr>
            <a:xfrm>
              <a:off x="335041" y="2564904"/>
              <a:ext cx="93452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404812" y="2574429"/>
              <a:ext cx="86475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kern="12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zdravotní péče</a:t>
              </a:r>
              <a:endParaRPr lang="cs-CZ" altLang="cs-CZ" sz="18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256304" y="2321661"/>
            <a:ext cx="1178024" cy="775970"/>
            <a:chOff x="2555776" y="2564904"/>
            <a:chExt cx="1178024" cy="775970"/>
          </a:xfrm>
        </p:grpSpPr>
        <p:sp>
          <p:nvSpPr>
            <p:cNvPr id="15" name="Zaoblený obdélník 14"/>
            <p:cNvSpPr/>
            <p:nvPr/>
          </p:nvSpPr>
          <p:spPr>
            <a:xfrm>
              <a:off x="2640091" y="2564904"/>
              <a:ext cx="1009650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2555776" y="2583638"/>
              <a:ext cx="1178024" cy="39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300" kern="12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ekonomiky a zdr. pojištění</a:t>
              </a:r>
              <a:endParaRPr lang="cs-CZ" altLang="cs-CZ" sz="18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295297" y="2306945"/>
            <a:ext cx="1198240" cy="841375"/>
            <a:chOff x="3698321" y="2537599"/>
            <a:chExt cx="1198240" cy="841375"/>
          </a:xfrm>
        </p:grpSpPr>
        <p:sp>
          <p:nvSpPr>
            <p:cNvPr id="17" name="Zaoblený obdélník 16"/>
            <p:cNvSpPr/>
            <p:nvPr/>
          </p:nvSpPr>
          <p:spPr>
            <a:xfrm>
              <a:off x="3792616" y="2574429"/>
              <a:ext cx="1009650" cy="80454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698321" y="2537599"/>
              <a:ext cx="1198240" cy="4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300" kern="12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ochrany a podpory veřejného zdraví</a:t>
              </a:r>
              <a:endParaRPr lang="cs-CZ" altLang="cs-CZ" sz="18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39162" y="3929042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Oddělení podpory práv pacientů</a:t>
            </a:r>
            <a:endParaRPr lang="cs-CZ" altLang="cs-CZ" sz="18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21628" y="5583163"/>
            <a:ext cx="120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zdravotnické prostředky</a:t>
            </a:r>
            <a:endParaRPr lang="cs-CZ" altLang="cs-CZ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275916" y="5500618"/>
            <a:ext cx="1114425" cy="11696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285176" y="1684181"/>
            <a:ext cx="412444" cy="50482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240961" y="3225647"/>
            <a:ext cx="589915" cy="55245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988330" y="1753190"/>
            <a:ext cx="2137186" cy="147245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534247" y="4219552"/>
            <a:ext cx="2171477" cy="10710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7619065" y="4219552"/>
            <a:ext cx="466416" cy="10710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2340620" y="3862365"/>
            <a:ext cx="3849053" cy="30149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278856" y="4500497"/>
            <a:ext cx="1412587" cy="937359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6504641" y="5460062"/>
            <a:ext cx="1114425" cy="11727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75916" y="5519561"/>
            <a:ext cx="11144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zdravotně sociální pomezí</a:t>
            </a:r>
            <a:endParaRPr lang="cs-CZ" altLang="cs-CZ" sz="18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518928" y="5498069"/>
            <a:ext cx="1085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 smtClean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duševní onemocnění</a:t>
            </a:r>
            <a:endParaRPr lang="cs-CZ" altLang="cs-CZ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Přímá spojnice 37"/>
          <p:cNvCxnSpPr/>
          <p:nvPr/>
        </p:nvCxnSpPr>
        <p:spPr>
          <a:xfrm flipV="1">
            <a:off x="6907615" y="4219552"/>
            <a:ext cx="350325" cy="103704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5772496" y="4219552"/>
            <a:ext cx="1289357" cy="10757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-18396" y="5367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683263" y="1684181"/>
            <a:ext cx="3168526" cy="54340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2018492" y="1684181"/>
            <a:ext cx="2247899" cy="50482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3185039" y="1694184"/>
            <a:ext cx="1333500" cy="49482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5" name="Skupina 44"/>
          <p:cNvGrpSpPr/>
          <p:nvPr/>
        </p:nvGrpSpPr>
        <p:grpSpPr>
          <a:xfrm>
            <a:off x="6334514" y="3369484"/>
            <a:ext cx="1842588" cy="733425"/>
            <a:chOff x="6420348" y="3260526"/>
            <a:chExt cx="1842588" cy="733425"/>
          </a:xfrm>
        </p:grpSpPr>
        <p:sp>
          <p:nvSpPr>
            <p:cNvPr id="10" name="Zaoblený obdélník 9"/>
            <p:cNvSpPr/>
            <p:nvPr/>
          </p:nvSpPr>
          <p:spPr>
            <a:xfrm>
              <a:off x="6420348" y="3260526"/>
              <a:ext cx="1838325" cy="73342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424611" y="3310778"/>
              <a:ext cx="1838325" cy="47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cs-CZ" altLang="cs-CZ" kern="12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poradní orgán ministra</a:t>
              </a:r>
              <a:endParaRPr lang="cs-CZ" altLang="cs-CZ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600" kern="12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Pacientská rada </a:t>
              </a:r>
              <a:endParaRPr lang="cs-CZ" altLang="cs-CZ" sz="16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7" name="Nadpis 1"/>
          <p:cNvSpPr txBox="1">
            <a:spLocks/>
          </p:cNvSpPr>
          <p:nvPr/>
        </p:nvSpPr>
        <p:spPr>
          <a:xfrm>
            <a:off x="135964" y="-35099"/>
            <a:ext cx="690173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kern="1200" dirty="0">
                <a:solidFill>
                  <a:prstClr val="black"/>
                </a:solidFill>
                <a:latin typeface="Gill Sans MT" panose="020B0502020104020203" pitchFamily="34" charset="-18"/>
              </a:rPr>
              <a:t>Pacientská rada ve struktuře MZČR</a:t>
            </a:r>
          </a:p>
        </p:txBody>
      </p:sp>
      <p:cxnSp>
        <p:nvCxnSpPr>
          <p:cNvPr id="46" name="Přímá spojnice 29">
            <a:extLst>
              <a:ext uri="{FF2B5EF4-FFF2-40B4-BE49-F238E27FC236}">
                <a16:creationId xmlns="" xmlns:a16="http://schemas.microsoft.com/office/drawing/2014/main" id="{949093D8-AAE0-4468-B53D-7235CC420D50}"/>
              </a:ext>
            </a:extLst>
          </p:cNvPr>
          <p:cNvCxnSpPr>
            <a:cxnSpLocks/>
          </p:cNvCxnSpPr>
          <p:nvPr/>
        </p:nvCxnSpPr>
        <p:spPr>
          <a:xfrm flipV="1">
            <a:off x="3699795" y="4178858"/>
            <a:ext cx="2554926" cy="11726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Text Box 19">
            <a:extLst>
              <a:ext uri="{FF2B5EF4-FFF2-40B4-BE49-F238E27FC236}">
                <a16:creationId xmlns="" xmlns:a16="http://schemas.microsoft.com/office/drawing/2014/main" id="{81B97359-AE61-4002-BA6C-FD13AB8B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03" y="5554401"/>
            <a:ext cx="1200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celiakii</a:t>
            </a:r>
            <a:endParaRPr lang="cs-CZ" altLang="cs-CZ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Zaoblený obdélník 21">
            <a:extLst>
              <a:ext uri="{FF2B5EF4-FFF2-40B4-BE49-F238E27FC236}">
                <a16:creationId xmlns="" xmlns:a16="http://schemas.microsoft.com/office/drawing/2014/main" id="{A696F3E3-08D3-413A-B076-43E7F1585FFC}"/>
              </a:ext>
            </a:extLst>
          </p:cNvPr>
          <p:cNvSpPr/>
          <p:nvPr/>
        </p:nvSpPr>
        <p:spPr>
          <a:xfrm>
            <a:off x="4055995" y="5519561"/>
            <a:ext cx="1114425" cy="11696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49" name="Text Box 17">
            <a:extLst>
              <a:ext uri="{FF2B5EF4-FFF2-40B4-BE49-F238E27FC236}">
                <a16:creationId xmlns="" xmlns:a16="http://schemas.microsoft.com/office/drawing/2014/main" id="{72C5FB57-D6D3-4415-AB87-C391D80D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470" y="5569404"/>
            <a:ext cx="111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inovativní léčbu</a:t>
            </a:r>
            <a:endParaRPr lang="cs-CZ" altLang="cs-CZ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7723840" y="5460062"/>
            <a:ext cx="1114425" cy="11569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743279" y="5559886"/>
            <a:ext cx="111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 smtClean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</a:t>
            </a:r>
            <a:r>
              <a:rPr lang="cs-CZ" altLang="cs-CZ" kern="1200" dirty="0" err="1" smtClean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celiakii</a:t>
            </a:r>
            <a:endParaRPr lang="cs-CZ" altLang="cs-CZ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2" grpId="0" animBg="1"/>
      <p:bldP spid="34" grpId="0" animBg="1"/>
      <p:bldP spid="35" grpId="0"/>
      <p:bldP spid="37" grpId="0"/>
      <p:bldP spid="47" grpId="0"/>
      <p:bldP spid="48" grpId="0" animBg="1"/>
      <p:bldP spid="49" grpId="0"/>
      <p:bldP spid="36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6687" y="3203704"/>
            <a:ext cx="8777288" cy="346334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836395" y="3654924"/>
            <a:ext cx="1495425" cy="476250"/>
            <a:chOff x="4239436" y="4185734"/>
            <a:chExt cx="1495425" cy="476250"/>
          </a:xfrm>
        </p:grpSpPr>
        <p:sp>
          <p:nvSpPr>
            <p:cNvPr id="7" name="Zaoblený obdélník 6"/>
            <p:cNvSpPr/>
            <p:nvPr/>
          </p:nvSpPr>
          <p:spPr>
            <a:xfrm>
              <a:off x="4239436" y="4185734"/>
              <a:ext cx="1495425" cy="47625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4418063" y="4249234"/>
              <a:ext cx="11430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kern="1200" dirty="0">
                  <a:solidFill>
                    <a:prstClr val="black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ministr</a:t>
              </a:r>
              <a:endParaRPr lang="cs-CZ" altLang="cs-CZ" sz="18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9" name="Přímá spojnice 8"/>
          <p:cNvCxnSpPr/>
          <p:nvPr/>
        </p:nvCxnSpPr>
        <p:spPr>
          <a:xfrm flipV="1">
            <a:off x="733471" y="3898005"/>
            <a:ext cx="2990991" cy="1743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407403" y="5652443"/>
            <a:ext cx="4259839" cy="443794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778524" y="5316155"/>
            <a:ext cx="1839813" cy="733425"/>
            <a:chOff x="6845962" y="5699981"/>
            <a:chExt cx="1839813" cy="733425"/>
          </a:xfrm>
        </p:grpSpPr>
        <p:sp>
          <p:nvSpPr>
            <p:cNvPr id="15" name="Zaoblený obdélník 14"/>
            <p:cNvSpPr/>
            <p:nvPr/>
          </p:nvSpPr>
          <p:spPr>
            <a:xfrm>
              <a:off x="6845962" y="5699981"/>
              <a:ext cx="1838325" cy="73342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800" kern="1200">
                <a:solidFill>
                  <a:prstClr val="white"/>
                </a:solidFill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6847450" y="5786156"/>
              <a:ext cx="1838325" cy="47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cs-CZ" altLang="cs-CZ" sz="1300" kern="1200" dirty="0">
                  <a:solidFill>
                    <a:prstClr val="white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poradní orgán ministra </a:t>
              </a:r>
              <a:endParaRPr lang="cs-CZ" altLang="cs-CZ" sz="6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kern="1200" dirty="0">
                  <a:solidFill>
                    <a:prstClr val="white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Pacientská rada </a:t>
              </a:r>
              <a:endParaRPr lang="cs-CZ" altLang="cs-CZ" sz="18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18" name="Přímá spojnice se šipkou 17"/>
          <p:cNvCxnSpPr/>
          <p:nvPr/>
        </p:nvCxnSpPr>
        <p:spPr>
          <a:xfrm flipH="1" flipV="1">
            <a:off x="5414004" y="4131175"/>
            <a:ext cx="1981722" cy="1103767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5" descr="Výsledek obrázku pro symbol dokum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96805" l="9585" r="89617">
                        <a14:foregroundMark x1="17732" y1="4153" x2="19329" y2="94409"/>
                        <a14:foregroundMark x1="28754" y1="2236" x2="79073" y2="4153"/>
                        <a14:foregroundMark x1="26997" y1="95687" x2="65815" y2="96805"/>
                        <a14:foregroundMark x1="37380" y1="53355" x2="63578" y2="55431"/>
                        <a14:foregroundMark x1="33866" y1="40096" x2="65815" y2="39776"/>
                        <a14:foregroundMark x1="33866" y1="25879" x2="64217" y2="26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80" y="4296401"/>
            <a:ext cx="515543" cy="51554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Výsledek obrázku pro symbol dokum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96805" l="9585" r="89617">
                        <a14:foregroundMark x1="17732" y1="4153" x2="19329" y2="94409"/>
                        <a14:foregroundMark x1="28754" y1="2236" x2="79073" y2="4153"/>
                        <a14:foregroundMark x1="26997" y1="95687" x2="65815" y2="96805"/>
                        <a14:foregroundMark x1="37380" y1="53355" x2="63578" y2="55431"/>
                        <a14:foregroundMark x1="33866" y1="40096" x2="65815" y2="39776"/>
                        <a14:foregroundMark x1="33866" y1="25879" x2="64217" y2="26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58" y="6062900"/>
            <a:ext cx="515543" cy="51554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380912" y="5739050"/>
            <a:ext cx="1933575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76161" y="5805725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1200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Oddělení podpory práv pacientů</a:t>
            </a:r>
            <a:endParaRPr lang="cs-CZ" altLang="cs-CZ" sz="18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21709" y="1028843"/>
            <a:ext cx="3564000" cy="14982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800" b="1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Pacientská rada proaktivně: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zřízení 5 pracovních skupin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podněty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endParaRPr lang="cs-CZ" sz="1600" kern="12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marL="361950" indent="-180975">
              <a:buFont typeface="Arial" panose="020B0604020202020204" pitchFamily="34" charset="0"/>
              <a:buChar char="•"/>
            </a:pPr>
            <a:endParaRPr lang="cs-CZ" sz="1600" kern="120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3574" y="1004984"/>
            <a:ext cx="3731323" cy="20431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3538" indent="-280988"/>
            <a:r>
              <a:rPr lang="cs-CZ" sz="1800" b="1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Pacientská rada konzultačně:</a:t>
            </a:r>
          </a:p>
          <a:p>
            <a:pPr marL="363538" indent="-200025">
              <a:buFont typeface="Arial" panose="020B0604020202020204" pitchFamily="34" charset="0"/>
              <a:buChar char="•"/>
            </a:pPr>
            <a:r>
              <a:rPr lang="cs-CZ" sz="1600" kern="12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29 </a:t>
            </a: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připomínkových řízení (k </a:t>
            </a:r>
            <a:r>
              <a:rPr lang="cs-CZ" sz="1600" kern="12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13. 12. </a:t>
            </a: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2018)</a:t>
            </a:r>
          </a:p>
          <a:p>
            <a:pPr marL="363538" indent="-200025">
              <a:buFont typeface="Arial" panose="020B0604020202020204" pitchFamily="34" charset="0"/>
              <a:buChar char="•"/>
            </a:pP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zapojení do </a:t>
            </a:r>
            <a:r>
              <a:rPr lang="cs-CZ" sz="1600" kern="12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11 </a:t>
            </a: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pracovních skupin MZ (k </a:t>
            </a:r>
            <a:r>
              <a:rPr lang="cs-CZ" sz="1600" kern="12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13. 12. </a:t>
            </a: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2018)</a:t>
            </a:r>
          </a:p>
          <a:p>
            <a:pPr marL="363538" indent="-200025">
              <a:buFont typeface="Arial" panose="020B0604020202020204" pitchFamily="34" charset="0"/>
              <a:buChar char="•"/>
            </a:pPr>
            <a:r>
              <a:rPr lang="cs-CZ" sz="1600" kern="1200" dirty="0">
                <a:solidFill>
                  <a:prstClr val="white"/>
                </a:solidFill>
                <a:latin typeface="Gill Sans MT" panose="020B0502020104020203" pitchFamily="34" charset="-18"/>
              </a:rPr>
              <a:t>stanoviska</a:t>
            </a:r>
          </a:p>
          <a:p>
            <a:pPr marL="363538" indent="-200025">
              <a:buFont typeface="Arial" panose="020B0604020202020204" pitchFamily="34" charset="0"/>
              <a:buChar char="•"/>
            </a:pPr>
            <a:endParaRPr lang="cs-CZ" sz="1600" kern="120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  <p:sp>
        <p:nvSpPr>
          <p:cNvPr id="26" name="Nadpis 1"/>
          <p:cNvSpPr txBox="1">
            <a:spLocks/>
          </p:cNvSpPr>
          <p:nvPr/>
        </p:nvSpPr>
        <p:spPr>
          <a:xfrm>
            <a:off x="392840" y="58501"/>
            <a:ext cx="690173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kern="1200" dirty="0">
                <a:solidFill>
                  <a:prstClr val="black"/>
                </a:solidFill>
                <a:latin typeface="Gill Sans MT" panose="020B0502020104020203" pitchFamily="34" charset="-18"/>
              </a:rPr>
              <a:t>Proaktivní a konzultační činnost Pacientské rady</a:t>
            </a:r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2407403" y="5805725"/>
            <a:ext cx="4308476" cy="46556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3" name="Picture 7" descr="Výsledek obrázku pro symbol grou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4569" l="799" r="96486">
                        <a14:foregroundMark x1="15016" y1="16134" x2="15655" y2="85304"/>
                        <a14:foregroundMark x1="49521" y1="15974" x2="49361" y2="86422"/>
                        <a14:foregroundMark x1="80351" y1="18371" x2="80192" y2="88179"/>
                        <a14:foregroundMark x1="80351" y1="94728" x2="81789" y2="94089"/>
                        <a14:foregroundMark x1="13419" y1="8786" x2="7348" y2="15655"/>
                        <a14:foregroundMark x1="17412" y1="5112" x2="19649" y2="5272"/>
                        <a14:foregroundMark x1="1118" y1="36102" x2="2236" y2="55112"/>
                        <a14:foregroundMark x1="95527" y1="32428" x2="96645" y2="5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24" y="6360833"/>
            <a:ext cx="278719" cy="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Výsledek obrázku pro symbol grou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4569" l="799" r="96486">
                        <a14:foregroundMark x1="15016" y1="16134" x2="15655" y2="85304"/>
                        <a14:foregroundMark x1="49521" y1="15974" x2="49361" y2="86422"/>
                        <a14:foregroundMark x1="80351" y1="18371" x2="80192" y2="88179"/>
                        <a14:foregroundMark x1="80351" y1="94728" x2="81789" y2="94089"/>
                        <a14:foregroundMark x1="13419" y1="8786" x2="7348" y2="15655"/>
                        <a14:foregroundMark x1="17412" y1="5112" x2="19649" y2="5272"/>
                        <a14:foregroundMark x1="1118" y1="36102" x2="2236" y2="55112"/>
                        <a14:foregroundMark x1="95527" y1="32428" x2="96645" y2="5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14" y="6379314"/>
            <a:ext cx="278719" cy="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Výsledek obrázku pro symbol grou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4569" l="799" r="96486">
                        <a14:foregroundMark x1="15016" y1="16134" x2="15655" y2="85304"/>
                        <a14:foregroundMark x1="49521" y1="15974" x2="49361" y2="86422"/>
                        <a14:foregroundMark x1="80351" y1="18371" x2="80192" y2="88179"/>
                        <a14:foregroundMark x1="80351" y1="94728" x2="81789" y2="94089"/>
                        <a14:foregroundMark x1="13419" y1="8786" x2="7348" y2="15655"/>
                        <a14:foregroundMark x1="17412" y1="5112" x2="19649" y2="5272"/>
                        <a14:foregroundMark x1="1118" y1="36102" x2="2236" y2="55112"/>
                        <a14:foregroundMark x1="95527" y1="32428" x2="96645" y2="5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79315"/>
            <a:ext cx="278719" cy="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Přímá spojnice 47"/>
          <p:cNvCxnSpPr/>
          <p:nvPr/>
        </p:nvCxnSpPr>
        <p:spPr>
          <a:xfrm flipH="1">
            <a:off x="7212240" y="6131068"/>
            <a:ext cx="164086" cy="21602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7674447" y="6093296"/>
            <a:ext cx="24727" cy="225521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8091487" y="6096237"/>
            <a:ext cx="63103" cy="21308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Ovál 61"/>
          <p:cNvSpPr/>
          <p:nvPr/>
        </p:nvSpPr>
        <p:spPr>
          <a:xfrm>
            <a:off x="2457513" y="4529547"/>
            <a:ext cx="1079196" cy="82845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483768" y="4680687"/>
            <a:ext cx="1059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pracovní skupina MZ</a:t>
            </a:r>
          </a:p>
        </p:txBody>
      </p:sp>
      <p:cxnSp>
        <p:nvCxnSpPr>
          <p:cNvPr id="65" name="Přímá spojnice se šipkou 64"/>
          <p:cNvCxnSpPr/>
          <p:nvPr/>
        </p:nvCxnSpPr>
        <p:spPr>
          <a:xfrm flipH="1" flipV="1">
            <a:off x="3635896" y="4977171"/>
            <a:ext cx="3031346" cy="4251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22" y="4758034"/>
            <a:ext cx="228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Výsledek obrázku pro symbol grou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4569" l="799" r="96486">
                        <a14:foregroundMark x1="15016" y1="16134" x2="15655" y2="85304"/>
                        <a14:foregroundMark x1="49521" y1="15974" x2="49361" y2="86422"/>
                        <a14:foregroundMark x1="80351" y1="18371" x2="80192" y2="88179"/>
                        <a14:foregroundMark x1="80351" y1="94728" x2="81789" y2="94089"/>
                        <a14:foregroundMark x1="13419" y1="8786" x2="7348" y2="15655"/>
                        <a14:foregroundMark x1="17412" y1="5112" x2="19649" y2="5272"/>
                        <a14:foregroundMark x1="1118" y1="36102" x2="2236" y2="55112"/>
                        <a14:foregroundMark x1="95527" y1="32428" x2="96645" y2="5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03" y="6382060"/>
            <a:ext cx="278719" cy="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Přímá spojnice 31"/>
          <p:cNvCxnSpPr/>
          <p:nvPr/>
        </p:nvCxnSpPr>
        <p:spPr>
          <a:xfrm>
            <a:off x="8459503" y="6096041"/>
            <a:ext cx="126206" cy="21602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Picture 7" descr="Výsledek obrázku pro symbol group">
            <a:extLst>
              <a:ext uri="{FF2B5EF4-FFF2-40B4-BE49-F238E27FC236}">
                <a16:creationId xmlns="" xmlns:a16="http://schemas.microsoft.com/office/drawing/2014/main" id="{B4376997-7415-47B0-A5B6-CDD98C6E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4569" l="799" r="96486">
                        <a14:foregroundMark x1="15016" y1="16134" x2="15655" y2="85304"/>
                        <a14:foregroundMark x1="49521" y1="15974" x2="49361" y2="86422"/>
                        <a14:foregroundMark x1="80351" y1="18371" x2="80192" y2="88179"/>
                        <a14:foregroundMark x1="80351" y1="94728" x2="81789" y2="94089"/>
                        <a14:foregroundMark x1="13419" y1="8786" x2="7348" y2="15655"/>
                        <a14:foregroundMark x1="17412" y1="5112" x2="19649" y2="5272"/>
                        <a14:foregroundMark x1="1118" y1="36102" x2="2236" y2="55112"/>
                        <a14:foregroundMark x1="95527" y1="32428" x2="96645" y2="5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2" y="6348989"/>
            <a:ext cx="278719" cy="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Přímá spojnice 47">
            <a:extLst>
              <a:ext uri="{FF2B5EF4-FFF2-40B4-BE49-F238E27FC236}">
                <a16:creationId xmlns="" xmlns:a16="http://schemas.microsoft.com/office/drawing/2014/main" id="{93992656-279E-43F1-A6E6-3DB14C2B4071}"/>
              </a:ext>
            </a:extLst>
          </p:cNvPr>
          <p:cNvCxnSpPr/>
          <p:nvPr/>
        </p:nvCxnSpPr>
        <p:spPr>
          <a:xfrm flipH="1">
            <a:off x="6870876" y="6093296"/>
            <a:ext cx="164086" cy="21602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theme/theme1.xml><?xml version="1.0" encoding="utf-8"?>
<a:theme xmlns:a="http://schemas.openxmlformats.org/drawingml/2006/main" name="MZCZ_negativ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481</Words>
  <Application>Microsoft Office PowerPoint</Application>
  <PresentationFormat>Předvádění na obrazovce (4:3)</PresentationFormat>
  <Paragraphs>202</Paragraphs>
  <Slides>23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12</vt:i4>
      </vt:variant>
      <vt:variant>
        <vt:lpstr>Nadpisy snímků</vt:lpstr>
      </vt:variant>
      <vt:variant>
        <vt:i4>23</vt:i4>
      </vt:variant>
    </vt:vector>
  </HeadingPairs>
  <TitlesOfParts>
    <vt:vector size="40" baseType="lpstr">
      <vt:lpstr>Arial</vt:lpstr>
      <vt:lpstr>Gill Sans MT</vt:lpstr>
      <vt:lpstr>Times New Roman</vt:lpstr>
      <vt:lpstr>Calibri</vt:lpstr>
      <vt:lpstr>Gill Sans</vt:lpstr>
      <vt:lpstr>MZCZ_negativ</vt:lpstr>
      <vt:lpstr>MZCZ_negativ2</vt:lpstr>
      <vt:lpstr>2_Office Theme</vt:lpstr>
      <vt:lpstr>1_MZCZ_negativ2</vt:lpstr>
      <vt:lpstr>2_MZCZ_negativ2</vt:lpstr>
      <vt:lpstr>3_MZCZ_negativ2</vt:lpstr>
      <vt:lpstr>4_MZCZ_negativ2</vt:lpstr>
      <vt:lpstr>Motiv systému Office</vt:lpstr>
      <vt:lpstr>Office Theme</vt:lpstr>
      <vt:lpstr>1_Motiv systému Office</vt:lpstr>
      <vt:lpstr>2_Motiv systému Office</vt:lpstr>
      <vt:lpstr>3_Motiv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Role pacienta – individuální a systémová úroveň</vt:lpstr>
      <vt:lpstr>Pacientská rada ministra zdravotnictví</vt:lpstr>
      <vt:lpstr>Prezentace aplikace PowerPoint</vt:lpstr>
      <vt:lpstr>Prezentace aplikace PowerPoint</vt:lpstr>
      <vt:lpstr>Prezentace aplikace PowerPoint</vt:lpstr>
      <vt:lpstr>Nadpis</vt:lpstr>
      <vt:lpstr>Nadpis</vt:lpstr>
      <vt:lpstr>Nová úprava úhrad a kategorizace zdravotnických prostředků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Vzdělávací program v oblasti HTA „Zapojení pacientů do rozhodovacích procesů o úhradě zdravotní péče“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Hlaváčová Jana</cp:lastModifiedBy>
  <cp:revision>150</cp:revision>
  <cp:lastPrinted>2018-12-13T11:32:09Z</cp:lastPrinted>
  <dcterms:modified xsi:type="dcterms:W3CDTF">2018-12-13T11:32:13Z</dcterms:modified>
</cp:coreProperties>
</file>